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</p:sldIdLst>
  <p:sldSz cy="5143500" cx="9144000"/>
  <p:notesSz cx="6858000" cy="9144000"/>
  <p:embeddedFontLst>
    <p:embeddedFont>
      <p:font typeface="Roboto Thin"/>
      <p:regular r:id="rId55"/>
      <p:bold r:id="rId56"/>
      <p:italic r:id="rId57"/>
      <p:boldItalic r:id="rId58"/>
    </p:embeddedFont>
    <p:embeddedFont>
      <p:font typeface="Roboto Mono Medium"/>
      <p:regular r:id="rId59"/>
      <p:bold r:id="rId60"/>
      <p:italic r:id="rId61"/>
      <p:boldItalic r:id="rId62"/>
    </p:embeddedFont>
    <p:embeddedFont>
      <p:font typeface="Roboto"/>
      <p:regular r:id="rId63"/>
      <p:bold r:id="rId64"/>
      <p:italic r:id="rId65"/>
      <p:boldItalic r:id="rId66"/>
    </p:embeddedFont>
    <p:embeddedFont>
      <p:font typeface="Roboto Mono"/>
      <p:regular r:id="rId67"/>
      <p:bold r:id="rId68"/>
      <p:italic r:id="rId69"/>
      <p:bold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D91CE316-C8F7-428F-AA6B-6466282C62C1}">
  <a:tblStyle styleId="{D91CE316-C8F7-428F-AA6B-6466282C62C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RobotoMono-bold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RobotoMonoMedium-boldItalic.fntdata"/><Relationship Id="rId61" Type="http://schemas.openxmlformats.org/officeDocument/2006/relationships/font" Target="fonts/RobotoMonoMedium-italic.fntdata"/><Relationship Id="rId20" Type="http://schemas.openxmlformats.org/officeDocument/2006/relationships/slide" Target="slides/slide15.xml"/><Relationship Id="rId64" Type="http://schemas.openxmlformats.org/officeDocument/2006/relationships/font" Target="fonts/Roboto-bold.fntdata"/><Relationship Id="rId63" Type="http://schemas.openxmlformats.org/officeDocument/2006/relationships/font" Target="fonts/Roboto-regular.fntdata"/><Relationship Id="rId22" Type="http://schemas.openxmlformats.org/officeDocument/2006/relationships/slide" Target="slides/slide17.xml"/><Relationship Id="rId66" Type="http://schemas.openxmlformats.org/officeDocument/2006/relationships/font" Target="fonts/Roboto-boldItalic.fntdata"/><Relationship Id="rId21" Type="http://schemas.openxmlformats.org/officeDocument/2006/relationships/slide" Target="slides/slide16.xml"/><Relationship Id="rId65" Type="http://schemas.openxmlformats.org/officeDocument/2006/relationships/font" Target="fonts/Roboto-italic.fntdata"/><Relationship Id="rId24" Type="http://schemas.openxmlformats.org/officeDocument/2006/relationships/slide" Target="slides/slide19.xml"/><Relationship Id="rId68" Type="http://schemas.openxmlformats.org/officeDocument/2006/relationships/font" Target="fonts/RobotoMono-bold.fntdata"/><Relationship Id="rId23" Type="http://schemas.openxmlformats.org/officeDocument/2006/relationships/slide" Target="slides/slide18.xml"/><Relationship Id="rId67" Type="http://schemas.openxmlformats.org/officeDocument/2006/relationships/font" Target="fonts/RobotoMono-regular.fntdata"/><Relationship Id="rId60" Type="http://schemas.openxmlformats.org/officeDocument/2006/relationships/font" Target="fonts/RobotoMonoMedium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RobotoMono-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font" Target="fonts/RobotoThin-regular.fntdata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font" Target="fonts/RobotoThin-italic.fntdata"/><Relationship Id="rId12" Type="http://schemas.openxmlformats.org/officeDocument/2006/relationships/slide" Target="slides/slide7.xml"/><Relationship Id="rId56" Type="http://schemas.openxmlformats.org/officeDocument/2006/relationships/font" Target="fonts/RobotoThin-bold.fntdata"/><Relationship Id="rId15" Type="http://schemas.openxmlformats.org/officeDocument/2006/relationships/slide" Target="slides/slide10.xml"/><Relationship Id="rId59" Type="http://schemas.openxmlformats.org/officeDocument/2006/relationships/font" Target="fonts/RobotoMonoMedium-regular.fntdata"/><Relationship Id="rId14" Type="http://schemas.openxmlformats.org/officeDocument/2006/relationships/slide" Target="slides/slide9.xml"/><Relationship Id="rId58" Type="http://schemas.openxmlformats.org/officeDocument/2006/relationships/font" Target="fonts/RobotoThin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Google Shape;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2e6880e4883_28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2e6880e4883_28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e71daf9bf7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e71daf9bf7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e6880e4883_28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e6880e4883_28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2e6880e4883_32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2e6880e4883_32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2e6880e4883_32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2e6880e4883_32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e6880e4883_32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e6880e4883_32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2e6880e4883_28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2e6880e4883_28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6880e4883_32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e6880e4883_32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6cb762f8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e6cb762f8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2e6cb762f87_3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2e6cb762f87_3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e48512f9b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e48512f9b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2e6cfefb3a1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2e6cfefb3a1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2e6dd9a5d47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2e6dd9a5d47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2e6880e4883_28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9" name="Google Shape;419;g2e6880e4883_28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2e6dd9a5d4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2e6dd9a5d4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2e71daf9bf7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2e71daf9bf7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3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2e71daf9bf7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2e71daf9bf7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2e71daf9bf7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3" name="Google Shape;463;g2e71daf9bf7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6880e4883_32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e6880e4883_32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2e71daf9bf7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6" name="Google Shape;536;g2e71daf9bf7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e6c3e9a1db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e6c3e9a1db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e37619255e_0_1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e37619255e_0_1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e71daf9bf7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e71daf9bf7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2e71daf9bf7_0_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2e71daf9bf7_0_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2e71daf9bf7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2e71daf9bf7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2e71daf9bf7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2e71daf9bf7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2e71daf9bf7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2e71daf9bf7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g2e71daf9bf7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0" name="Google Shape;640;g2e71daf9bf7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2e6c3e9a1db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2e6c3e9a1db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e71daf9bf7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e71daf9bf7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5" name="Shape 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6" name="Google Shape;676;g2e71daf9bf7_0_2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7" name="Google Shape;677;g2e71daf9bf7_0_2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g2e6c3e9a1db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2" name="Google Shape;702;g2e6c3e9a1db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e48512f9b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2e48512f9b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7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2e71daf9bf7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9" name="Google Shape;709;g2e71daf9bf7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e71daf9bf7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7" name="Google Shape;717;g2e71daf9bf7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5" name="Shape 7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6" name="Google Shape;726;g2e71daf9bf7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7" name="Google Shape;727;g2e71daf9bf7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2e6c3e9a1db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3" name="Google Shape;733;g2e6c3e9a1db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2e71daf9bf7_0_3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0" name="Google Shape;740;g2e71daf9bf7_0_3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e71daf9bf7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2e71daf9bf7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e71daf9bf7_0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e71daf9bf7_0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2e71daf9bf7_0_2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2e71daf9bf7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g2e6dd9a5d47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9" name="Google Shape;779;g2e6dd9a5d47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2e748c23774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2e748c23774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e57a7be72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e57a7be72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e57a7be729_0_9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e57a7be729_0_9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2e57a7be729_0_9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2e57a7be729_0_9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e6880e4883_28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e6880e4883_28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e6880e4883_28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2e6880e4883_28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2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fmla="val 16667" name="adj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type="ctrTitle"/>
          </p:nvPr>
        </p:nvSpPr>
        <p:spPr>
          <a:xfrm>
            <a:off x="471900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Font typeface="Calibri"/>
              <a:buNone/>
              <a:defRPr sz="4800"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" type="subTitle"/>
          </p:nvPr>
        </p:nvSpPr>
        <p:spPr>
          <a:xfrm>
            <a:off x="471825" y="278912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>
                <a:solidFill>
                  <a:schemeClr val="dk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" name="Google Shape;15;p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latin typeface="Calibri"/>
                <a:ea typeface="Calibri"/>
                <a:cs typeface="Calibri"/>
                <a:sym typeface="Calibri"/>
              </a:defRPr>
            </a:lvl1pPr>
            <a:lvl2pPr lvl="1">
              <a:buNone/>
              <a:defRPr>
                <a:latin typeface="Calibri"/>
                <a:ea typeface="Calibri"/>
                <a:cs typeface="Calibri"/>
                <a:sym typeface="Calibri"/>
              </a:defRPr>
            </a:lvl2pPr>
            <a:lvl3pPr lvl="2">
              <a:buNone/>
              <a:defRPr>
                <a:latin typeface="Calibri"/>
                <a:ea typeface="Calibri"/>
                <a:cs typeface="Calibri"/>
                <a:sym typeface="Calibri"/>
              </a:defRPr>
            </a:lvl3pPr>
            <a:lvl4pPr lvl="3">
              <a:buNone/>
              <a:defRPr>
                <a:latin typeface="Calibri"/>
                <a:ea typeface="Calibri"/>
                <a:cs typeface="Calibri"/>
                <a:sym typeface="Calibri"/>
              </a:defRPr>
            </a:lvl4pPr>
            <a:lvl5pPr lvl="4">
              <a:buNone/>
              <a:defRPr>
                <a:latin typeface="Calibri"/>
                <a:ea typeface="Calibri"/>
                <a:cs typeface="Calibri"/>
                <a:sym typeface="Calibri"/>
              </a:defRPr>
            </a:lvl5pPr>
            <a:lvl6pPr lvl="5">
              <a:buNone/>
              <a:defRPr>
                <a:latin typeface="Calibri"/>
                <a:ea typeface="Calibri"/>
                <a:cs typeface="Calibri"/>
                <a:sym typeface="Calibri"/>
              </a:defRPr>
            </a:lvl6pPr>
            <a:lvl7pPr lvl="6">
              <a:buNone/>
              <a:defRPr>
                <a:latin typeface="Calibri"/>
                <a:ea typeface="Calibri"/>
                <a:cs typeface="Calibri"/>
                <a:sym typeface="Calibri"/>
              </a:defRPr>
            </a:lvl7pPr>
            <a:lvl8pPr lvl="7">
              <a:buNone/>
              <a:defRPr>
                <a:latin typeface="Calibri"/>
                <a:ea typeface="Calibri"/>
                <a:cs typeface="Calibri"/>
                <a:sym typeface="Calibri"/>
              </a:defRPr>
            </a:lvl8pPr>
            <a:lvl9pPr lvl="8">
              <a:buNone/>
              <a:defRPr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1"/>
          <p:cNvSpPr txBox="1"/>
          <p:nvPr>
            <p:ph hasCustomPrompt="1" type="title"/>
          </p:nvPr>
        </p:nvSpPr>
        <p:spPr>
          <a:xfrm>
            <a:off x="475500" y="12585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0"/>
              <a:buNone/>
              <a:defRPr sz="120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11"/>
          <p:cNvSpPr txBox="1"/>
          <p:nvPr>
            <p:ph idx="1" type="body"/>
          </p:nvPr>
        </p:nvSpPr>
        <p:spPr>
          <a:xfrm>
            <a:off x="475500" y="3304625"/>
            <a:ext cx="82221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9" name="Google Shape;49;p1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/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471975" y="120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471975" y="988875"/>
            <a:ext cx="39999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694250" y="988675"/>
            <a:ext cx="39888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471900" y="120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2pPr>
            <a:lvl3pPr lvl="2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3pPr>
            <a:lvl4pPr lvl="3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4pPr>
            <a:lvl5pPr lvl="4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5pPr>
            <a:lvl6pPr lvl="5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6pPr>
            <a:lvl7pPr lvl="6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7pPr>
            <a:lvl8pPr lvl="7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8pPr>
            <a:lvl9pPr lvl="8">
              <a:spcBef>
                <a:spcPts val="0"/>
              </a:spcBef>
              <a:spcAft>
                <a:spcPts val="0"/>
              </a:spcAft>
              <a:buSzPts val="3400"/>
              <a:buNone/>
              <a:defRPr sz="3400"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471900" y="120675"/>
            <a:ext cx="80517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471900" y="990000"/>
            <a:ext cx="2808000" cy="3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 txBox="1"/>
          <p:nvPr>
            <p:ph type="title"/>
          </p:nvPr>
        </p:nvSpPr>
        <p:spPr>
          <a:xfrm>
            <a:off x="4719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" type="subTitle"/>
          </p:nvPr>
        </p:nvSpPr>
        <p:spPr>
          <a:xfrm>
            <a:off x="471900" y="2779467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100"/>
              <a:buNone/>
              <a:defRPr sz="21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1" name="Google Shape;41;p9"/>
          <p:cNvSpPr txBox="1"/>
          <p:nvPr>
            <p:ph idx="2" type="body"/>
          </p:nvPr>
        </p:nvSpPr>
        <p:spPr>
          <a:xfrm>
            <a:off x="4648800" y="988875"/>
            <a:ext cx="4045200" cy="364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0"/>
          <p:cNvSpPr txBox="1"/>
          <p:nvPr>
            <p:ph idx="1" type="body"/>
          </p:nvPr>
        </p:nvSpPr>
        <p:spPr>
          <a:xfrm>
            <a:off x="471900" y="4182375"/>
            <a:ext cx="8222100" cy="44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1pPr>
          </a:lstStyle>
          <a:p/>
        </p:txBody>
      </p:sp>
      <p:sp>
        <p:nvSpPr>
          <p:cNvPr id="45" name="Google Shape;45;p1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material">
    <p:bg>
      <p:bgPr>
        <a:noFill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71900" y="12067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400"/>
              <a:buFont typeface="Calibri"/>
              <a:buNone/>
              <a:defRPr sz="34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Calibri"/>
              <a:buNone/>
              <a:defRPr sz="3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71900" y="988875"/>
            <a:ext cx="8222100" cy="3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Calibri"/>
              <a:buChar char="●"/>
              <a:defRPr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■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■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●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○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Calibri"/>
              <a:buChar char="■"/>
              <a:defRPr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>
              <a:buNone/>
              <a:defRPr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9;p1"/>
          <p:cNvSpPr txBox="1"/>
          <p:nvPr/>
        </p:nvSpPr>
        <p:spPr>
          <a:xfrm>
            <a:off x="471900" y="4667725"/>
            <a:ext cx="8222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Quick and dirty development of static analyses with LiSA</a:t>
            </a:r>
            <a:r>
              <a:rPr lang="en"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 -  </a:t>
            </a:r>
            <a:r>
              <a:rPr lang="en" sz="10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PLDI24</a:t>
            </a:r>
            <a:endParaRPr sz="10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hyperlink" Target="mailto:luca.negrini@unive.it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1.png"/><Relationship Id="rId4" Type="http://schemas.openxmlformats.org/officeDocument/2006/relationships/image" Target="../media/image4.png"/><Relationship Id="rId5" Type="http://schemas.openxmlformats.org/officeDocument/2006/relationships/image" Target="../media/image2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12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9.xml"/><Relationship Id="rId3" Type="http://schemas.openxmlformats.org/officeDocument/2006/relationships/hyperlink" Target="https://lisa-analyzer.github.io/" TargetMode="External"/><Relationship Id="rId4" Type="http://schemas.openxmlformats.org/officeDocument/2006/relationships/hyperlink" Target="https://github.com/lisa-analyzer" TargetMode="External"/><Relationship Id="rId5" Type="http://schemas.openxmlformats.org/officeDocument/2006/relationships/hyperlink" Target="https://unive-ssv.github.io/" TargetMode="External"/><Relationship Id="rId6" Type="http://schemas.openxmlformats.org/officeDocument/2006/relationships/hyperlink" Target="https://unive-ssv.github.io/" TargetMode="External"/><Relationship Id="rId7" Type="http://schemas.openxmlformats.org/officeDocument/2006/relationships/hyperlink" Target="https://github.com/lisa-analyzer/lisa-tutorial" TargetMode="External"/><Relationship Id="rId8" Type="http://schemas.openxmlformats.org/officeDocument/2006/relationships/hyperlink" Target="mailto:luca.negrini@unive.it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8.png"/><Relationship Id="rId7" Type="http://schemas.openxmlformats.org/officeDocument/2006/relationships/image" Target="../media/image3.png"/><Relationship Id="rId8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3"/>
          <p:cNvSpPr txBox="1"/>
          <p:nvPr>
            <p:ph type="ctrTitle"/>
          </p:nvPr>
        </p:nvSpPr>
        <p:spPr>
          <a:xfrm>
            <a:off x="471900" y="1819275"/>
            <a:ext cx="8222100" cy="933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rPr lang="en"/>
              <a:t>Quick and dirty development of static analyses with LiSA</a:t>
            </a:r>
            <a:endParaRPr/>
          </a:p>
        </p:txBody>
      </p:sp>
      <p:sp>
        <p:nvSpPr>
          <p:cNvPr id="57" name="Google Shape;57;p13"/>
          <p:cNvSpPr txBox="1"/>
          <p:nvPr>
            <p:ph idx="1" type="subTitle"/>
          </p:nvPr>
        </p:nvSpPr>
        <p:spPr>
          <a:xfrm>
            <a:off x="471825" y="2789125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/>
              <a:t>Luca Negrini</a:t>
            </a:r>
            <a:r>
              <a:rPr lang="en"/>
              <a:t>, Pietro Ferrara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/>
              <a:t>Ca’ Foscari University of Venice</a:t>
            </a:r>
            <a:endParaRPr sz="1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u="sng">
                <a:solidFill>
                  <a:schemeClr val="accent3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luca.negrini@unive.it</a:t>
            </a:r>
            <a:endParaRPr sz="1400">
              <a:solidFill>
                <a:schemeClr val="accent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/>
          <p:nvPr>
            <p:ph type="title"/>
          </p:nvPr>
        </p:nvSpPr>
        <p:spPr>
          <a:xfrm>
            <a:off x="471900" y="120675"/>
            <a:ext cx="80517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CFGs</a:t>
            </a:r>
            <a:endParaRPr sz="3400"/>
          </a:p>
        </p:txBody>
      </p:sp>
      <p:sp>
        <p:nvSpPr>
          <p:cNvPr id="180" name="Google Shape;180;p22"/>
          <p:cNvSpPr txBox="1"/>
          <p:nvPr>
            <p:ph idx="1" type="body"/>
          </p:nvPr>
        </p:nvSpPr>
        <p:spPr>
          <a:xfrm>
            <a:off x="471900" y="990000"/>
            <a:ext cx="3672300" cy="11052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10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while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&lt;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max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+ </a:t>
            </a:r>
            <a:r>
              <a:rPr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2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b="1" lang="en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/>
          </a:p>
        </p:txBody>
      </p:sp>
      <p:sp>
        <p:nvSpPr>
          <p:cNvPr id="181" name="Google Shape;181;p2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67399" y="657875"/>
            <a:ext cx="3757125" cy="3827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2"/>
          <p:cNvSpPr txBox="1"/>
          <p:nvPr/>
        </p:nvSpPr>
        <p:spPr>
          <a:xfrm>
            <a:off x="443450" y="2302875"/>
            <a:ext cx="3672300" cy="180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Nodes are instances of the </a:t>
            </a:r>
            <a:r>
              <a:rPr lang="en">
                <a:solidFill>
                  <a:schemeClr val="accent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Statement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class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Edges are instances of the </a:t>
            </a:r>
            <a:r>
              <a:rPr lang="en">
                <a:solidFill>
                  <a:schemeClr val="accent3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Edge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class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LiSA does not fix a semantics for </a:t>
            </a:r>
            <a:r>
              <a:rPr lang="en" sz="1600" u="sng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any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statement, but lets users define them (more details later)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Computing fixpoints over CFGs</a:t>
            </a:r>
            <a:endParaRPr/>
          </a:p>
        </p:txBody>
      </p:sp>
      <p:sp>
        <p:nvSpPr>
          <p:cNvPr id="189" name="Google Shape;189;p23"/>
          <p:cNvSpPr txBox="1"/>
          <p:nvPr>
            <p:ph idx="1" type="body"/>
          </p:nvPr>
        </p:nvSpPr>
        <p:spPr>
          <a:xfrm>
            <a:off x="4605925" y="888325"/>
            <a:ext cx="4087800" cy="7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LiSA implements the classical worklist-based fixpoint</a:t>
            </a:r>
            <a:endParaRPr/>
          </a:p>
        </p:txBody>
      </p:sp>
      <p:sp>
        <p:nvSpPr>
          <p:cNvPr id="190" name="Google Shape;190;p2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1" name="Google Shape;19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900" y="988875"/>
            <a:ext cx="3964749" cy="3640501"/>
          </a:xfrm>
          <a:prstGeom prst="rect">
            <a:avLst/>
          </a:prstGeom>
          <a:noFill/>
          <a:ln>
            <a:noFill/>
          </a:ln>
        </p:spPr>
      </p:pic>
      <p:sp>
        <p:nvSpPr>
          <p:cNvPr id="192" name="Google Shape;192;p23"/>
          <p:cNvSpPr txBox="1"/>
          <p:nvPr/>
        </p:nvSpPr>
        <p:spPr>
          <a:xfrm>
            <a:off x="4605925" y="1697600"/>
            <a:ext cx="3789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Delegating to Statement.semantics()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p23"/>
          <p:cNvSpPr txBox="1"/>
          <p:nvPr/>
        </p:nvSpPr>
        <p:spPr>
          <a:xfrm>
            <a:off x="4605925" y="2714225"/>
            <a:ext cx="3789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Using Edge.traverse()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23"/>
          <p:cNvSpPr txBox="1"/>
          <p:nvPr/>
        </p:nvSpPr>
        <p:spPr>
          <a:xfrm>
            <a:off x="4605925" y="3764050"/>
            <a:ext cx="37896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Applying lub or widening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95" name="Google Shape;195;p23"/>
          <p:cNvCxnSpPr>
            <a:stCxn id="192" idx="1"/>
          </p:cNvCxnSpPr>
          <p:nvPr/>
        </p:nvCxnSpPr>
        <p:spPr>
          <a:xfrm rot="10800000">
            <a:off x="2933425" y="1919900"/>
            <a:ext cx="16725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6" name="Google Shape;196;p23"/>
          <p:cNvCxnSpPr>
            <a:stCxn id="192" idx="1"/>
          </p:cNvCxnSpPr>
          <p:nvPr/>
        </p:nvCxnSpPr>
        <p:spPr>
          <a:xfrm flipH="1">
            <a:off x="3126025" y="1919900"/>
            <a:ext cx="1479900" cy="14649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7" name="Google Shape;197;p23"/>
          <p:cNvCxnSpPr>
            <a:stCxn id="193" idx="1"/>
          </p:cNvCxnSpPr>
          <p:nvPr/>
        </p:nvCxnSpPr>
        <p:spPr>
          <a:xfrm rot="10800000">
            <a:off x="3072925" y="2936525"/>
            <a:ext cx="1533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3"/>
          <p:cNvCxnSpPr>
            <a:stCxn id="194" idx="1"/>
          </p:cNvCxnSpPr>
          <p:nvPr/>
        </p:nvCxnSpPr>
        <p:spPr>
          <a:xfrm rot="10800000">
            <a:off x="3013225" y="3986350"/>
            <a:ext cx="15927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LiSA’s structure</a:t>
            </a:r>
            <a:endParaRPr/>
          </a:p>
        </p:txBody>
      </p:sp>
      <p:sp>
        <p:nvSpPr>
          <p:cNvPr id="204" name="Google Shape;204;p2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05" name="Google Shape;205;p24"/>
          <p:cNvGrpSpPr/>
          <p:nvPr/>
        </p:nvGrpSpPr>
        <p:grpSpPr>
          <a:xfrm>
            <a:off x="941025" y="1421875"/>
            <a:ext cx="757764" cy="389664"/>
            <a:chOff x="914400" y="914400"/>
            <a:chExt cx="757764" cy="389664"/>
          </a:xfrm>
        </p:grpSpPr>
        <p:sp>
          <p:nvSpPr>
            <p:cNvPr id="206" name="Google Shape;206;p24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24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24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09" name="Google Shape;209;p24"/>
          <p:cNvGrpSpPr/>
          <p:nvPr/>
        </p:nvGrpSpPr>
        <p:grpSpPr>
          <a:xfrm>
            <a:off x="711225" y="2115313"/>
            <a:ext cx="1217364" cy="444564"/>
            <a:chOff x="914400" y="1828800"/>
            <a:chExt cx="1217364" cy="444564"/>
          </a:xfrm>
        </p:grpSpPr>
        <p:sp>
          <p:nvSpPr>
            <p:cNvPr id="210" name="Google Shape;210;p24"/>
            <p:cNvSpPr/>
            <p:nvPr/>
          </p:nvSpPr>
          <p:spPr>
            <a:xfrm>
              <a:off x="969264" y="1883664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24"/>
            <p:cNvSpPr/>
            <p:nvPr/>
          </p:nvSpPr>
          <p:spPr>
            <a:xfrm>
              <a:off x="941832" y="1856232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24"/>
            <p:cNvSpPr/>
            <p:nvPr/>
          </p:nvSpPr>
          <p:spPr>
            <a:xfrm>
              <a:off x="914400" y="1828800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Frontend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3" name="Google Shape;213;p24"/>
          <p:cNvSpPr/>
          <p:nvPr/>
        </p:nvSpPr>
        <p:spPr>
          <a:xfrm>
            <a:off x="2182847" y="1660350"/>
            <a:ext cx="6164700" cy="2737200"/>
          </a:xfrm>
          <a:prstGeom prst="roundRect">
            <a:avLst>
              <a:gd fmla="val 6091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LiSA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14" name="Google Shape;214;p24"/>
          <p:cNvCxnSpPr>
            <a:stCxn id="208" idx="2"/>
            <a:endCxn id="212" idx="0"/>
          </p:cNvCxnSpPr>
          <p:nvPr/>
        </p:nvCxnSpPr>
        <p:spPr>
          <a:xfrm>
            <a:off x="1292475" y="1756675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215" name="Google Shape;215;p24"/>
          <p:cNvGrpSpPr/>
          <p:nvPr/>
        </p:nvGrpSpPr>
        <p:grpSpPr>
          <a:xfrm>
            <a:off x="941025" y="2863638"/>
            <a:ext cx="757764" cy="389664"/>
            <a:chOff x="914400" y="914400"/>
            <a:chExt cx="757764" cy="389664"/>
          </a:xfrm>
        </p:grpSpPr>
        <p:sp>
          <p:nvSpPr>
            <p:cNvPr id="216" name="Google Shape;216;p24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7" name="Google Shape;217;p24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8" name="Google Shape;218;p24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CFGs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219" name="Google Shape;219;p24"/>
          <p:cNvCxnSpPr>
            <a:stCxn id="212" idx="2"/>
            <a:endCxn id="218" idx="0"/>
          </p:cNvCxnSpPr>
          <p:nvPr/>
        </p:nvCxnSpPr>
        <p:spPr>
          <a:xfrm>
            <a:off x="1292475" y="2505013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0" name="Google Shape;220;p24"/>
          <p:cNvSpPr/>
          <p:nvPr/>
        </p:nvSpPr>
        <p:spPr>
          <a:xfrm>
            <a:off x="2386325" y="3626013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CFG fixpoint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24"/>
          <p:cNvSpPr/>
          <p:nvPr/>
        </p:nvSpPr>
        <p:spPr>
          <a:xfrm>
            <a:off x="4939175" y="1774475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Program-wide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fixpoint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24"/>
          <p:cNvSpPr/>
          <p:nvPr/>
        </p:nvSpPr>
        <p:spPr>
          <a:xfrm>
            <a:off x="4939175" y="2272700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Value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3" name="Google Shape;223;p24"/>
          <p:cNvSpPr/>
          <p:nvPr/>
        </p:nvSpPr>
        <p:spPr>
          <a:xfrm>
            <a:off x="6311625" y="2410650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Memory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4" name="Google Shape;224;p24"/>
          <p:cNvCxnSpPr>
            <a:stCxn id="218" idx="3"/>
            <a:endCxn id="213" idx="1"/>
          </p:cNvCxnSpPr>
          <p:nvPr/>
        </p:nvCxnSpPr>
        <p:spPr>
          <a:xfrm flipH="1" rot="10800000">
            <a:off x="1643925" y="3028938"/>
            <a:ext cx="5388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5" name="Google Shape;225;p24"/>
          <p:cNvSpPr txBox="1"/>
          <p:nvPr/>
        </p:nvSpPr>
        <p:spPr>
          <a:xfrm>
            <a:off x="2664925" y="964525"/>
            <a:ext cx="1448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configuration,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6" name="Google Shape;226;p24"/>
          <p:cNvCxnSpPr>
            <a:stCxn id="225" idx="2"/>
          </p:cNvCxnSpPr>
          <p:nvPr/>
        </p:nvCxnSpPr>
        <p:spPr>
          <a:xfrm>
            <a:off x="3389275" y="1409125"/>
            <a:ext cx="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7" name="Google Shape;227;p24"/>
          <p:cNvSpPr/>
          <p:nvPr/>
        </p:nvSpPr>
        <p:spPr>
          <a:xfrm>
            <a:off x="6311625" y="1904300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Call resolution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and evaluation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8" name="Google Shape;228;p24"/>
          <p:cNvSpPr/>
          <p:nvPr/>
        </p:nvSpPr>
        <p:spPr>
          <a:xfrm>
            <a:off x="3566725" y="2034875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Statement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semantics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9" name="Google Shape;229;p24"/>
          <p:cNvSpPr/>
          <p:nvPr/>
        </p:nvSpPr>
        <p:spPr>
          <a:xfrm>
            <a:off x="7527545" y="181854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230" name="Google Shape;230;p24"/>
          <p:cNvSpPr/>
          <p:nvPr/>
        </p:nvSpPr>
        <p:spPr>
          <a:xfrm>
            <a:off x="6178945" y="174209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231" name="Google Shape;231;p24"/>
          <p:cNvSpPr/>
          <p:nvPr/>
        </p:nvSpPr>
        <p:spPr>
          <a:xfrm>
            <a:off x="5009495" y="199639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232" name="Google Shape;232;p24"/>
          <p:cNvSpPr/>
          <p:nvPr/>
        </p:nvSpPr>
        <p:spPr>
          <a:xfrm>
            <a:off x="5737570" y="267269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233" name="Google Shape;233;p24"/>
          <p:cNvSpPr/>
          <p:nvPr/>
        </p:nvSpPr>
        <p:spPr>
          <a:xfrm>
            <a:off x="6479045" y="241064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234" name="Google Shape;234;p24"/>
          <p:cNvSpPr txBox="1"/>
          <p:nvPr/>
        </p:nvSpPr>
        <p:spPr>
          <a:xfrm>
            <a:off x="4216250" y="3105225"/>
            <a:ext cx="3945900" cy="10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Recall that our requirements are:</a:t>
            </a:r>
            <a:endParaRPr sz="13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Modular infrastructure</a:t>
            </a:r>
            <a:endParaRPr sz="13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Reusable analysis components</a:t>
            </a:r>
            <a:endParaRPr sz="1300">
              <a:solidFill>
                <a:schemeClr val="accent3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accent3"/>
                </a:solidFill>
                <a:latin typeface="Roboto"/>
                <a:ea typeface="Roboto"/>
                <a:cs typeface="Roboto"/>
                <a:sym typeface="Roboto"/>
              </a:rPr>
              <a:t>Single responsibility of analysis components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24"/>
          <p:cNvSpPr txBox="1"/>
          <p:nvPr/>
        </p:nvSpPr>
        <p:spPr>
          <a:xfrm>
            <a:off x="429675" y="3629850"/>
            <a:ext cx="172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language-dependent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Google Shape;236;p24"/>
          <p:cNvSpPr/>
          <p:nvPr/>
        </p:nvSpPr>
        <p:spPr>
          <a:xfrm>
            <a:off x="3620720" y="234889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237" name="Google Shape;237;p24"/>
          <p:cNvSpPr/>
          <p:nvPr/>
        </p:nvSpPr>
        <p:spPr>
          <a:xfrm>
            <a:off x="4181445" y="181854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5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243" name="Google Shape;243;p25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Understand the high-level architecture of LiSA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</a:pPr>
            <a:r>
              <a:rPr lang="en">
                <a:solidFill>
                  <a:schemeClr val="accent2"/>
                </a:solidFill>
              </a:rPr>
              <a:t>Call resolution and evaluation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Statement rewriting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Memory abstraction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Value abstraction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first value analysis: the domain of Signs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simple relational analysis: the domain of Upper bounds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Products and relational analyses: the domain of Pentagons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Information flow: the Taint analysis</a:t>
            </a:r>
            <a:r>
              <a:rPr lang="en">
                <a:solidFill>
                  <a:srgbClr val="999999"/>
                </a:solidFill>
              </a:rPr>
              <a:t> 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244" name="Google Shape;244;p2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6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program-wide fixpoint</a:t>
            </a:r>
            <a:endParaRPr/>
          </a:p>
        </p:txBody>
      </p:sp>
      <p:sp>
        <p:nvSpPr>
          <p:cNvPr id="250" name="Google Shape;250;p2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1" name="Google Shape;251;p26"/>
          <p:cNvSpPr/>
          <p:nvPr/>
        </p:nvSpPr>
        <p:spPr>
          <a:xfrm>
            <a:off x="766175" y="1180375"/>
            <a:ext cx="21420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select the CFGs to start the analysis from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26"/>
          <p:cNvSpPr/>
          <p:nvPr/>
        </p:nvSpPr>
        <p:spPr>
          <a:xfrm>
            <a:off x="766175" y="1999467"/>
            <a:ext cx="21420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run a fixpoint over them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26"/>
          <p:cNvSpPr/>
          <p:nvPr/>
        </p:nvSpPr>
        <p:spPr>
          <a:xfrm>
            <a:off x="1008725" y="2808563"/>
            <a:ext cx="1656900" cy="720900"/>
          </a:xfrm>
          <a:prstGeom prst="diamond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are calls 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 the CFG?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26"/>
          <p:cNvSpPr/>
          <p:nvPr/>
        </p:nvSpPr>
        <p:spPr>
          <a:xfrm>
            <a:off x="766175" y="3849846"/>
            <a:ext cx="21420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</a:t>
            </a: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ind other CFGs to analyze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5" name="Google Shape;255;p26"/>
          <p:cNvSpPr/>
          <p:nvPr/>
        </p:nvSpPr>
        <p:spPr>
          <a:xfrm>
            <a:off x="3159450" y="2924680"/>
            <a:ext cx="21420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access another CFG’s result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6" name="Google Shape;256;p26"/>
          <p:cNvCxnSpPr>
            <a:stCxn id="251" idx="2"/>
            <a:endCxn id="252" idx="0"/>
          </p:cNvCxnSpPr>
          <p:nvPr/>
        </p:nvCxnSpPr>
        <p:spPr>
          <a:xfrm>
            <a:off x="1837175" y="1669075"/>
            <a:ext cx="0" cy="33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7" name="Google Shape;257;p26"/>
          <p:cNvCxnSpPr>
            <a:stCxn id="252" idx="2"/>
            <a:endCxn id="253" idx="0"/>
          </p:cNvCxnSpPr>
          <p:nvPr/>
        </p:nvCxnSpPr>
        <p:spPr>
          <a:xfrm>
            <a:off x="1837175" y="2488167"/>
            <a:ext cx="0" cy="3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8" name="Google Shape;258;p26"/>
          <p:cNvCxnSpPr>
            <a:stCxn id="253" idx="2"/>
            <a:endCxn id="254" idx="0"/>
          </p:cNvCxnSpPr>
          <p:nvPr/>
        </p:nvCxnSpPr>
        <p:spPr>
          <a:xfrm>
            <a:off x="1837175" y="3529463"/>
            <a:ext cx="0" cy="32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59" name="Google Shape;259;p26"/>
          <p:cNvCxnSpPr>
            <a:stCxn id="253" idx="3"/>
            <a:endCxn id="255" idx="1"/>
          </p:cNvCxnSpPr>
          <p:nvPr/>
        </p:nvCxnSpPr>
        <p:spPr>
          <a:xfrm>
            <a:off x="2665625" y="3169013"/>
            <a:ext cx="493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6"/>
          <p:cNvCxnSpPr>
            <a:stCxn id="254" idx="1"/>
            <a:endCxn id="252" idx="1"/>
          </p:cNvCxnSpPr>
          <p:nvPr/>
        </p:nvCxnSpPr>
        <p:spPr>
          <a:xfrm flipH="1" rot="10800000">
            <a:off x="766175" y="2243796"/>
            <a:ext cx="600" cy="1850400"/>
          </a:xfrm>
          <a:prstGeom prst="bentConnector3">
            <a:avLst>
              <a:gd fmla="val -39687500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6"/>
          <p:cNvCxnSpPr>
            <a:stCxn id="255" idx="0"/>
            <a:endCxn id="252" idx="3"/>
          </p:cNvCxnSpPr>
          <p:nvPr/>
        </p:nvCxnSpPr>
        <p:spPr>
          <a:xfrm flipH="1" rot="5400000">
            <a:off x="3228750" y="1922980"/>
            <a:ext cx="681000" cy="1322400"/>
          </a:xfrm>
          <a:prstGeom prst="bentConnector2">
            <a:avLst/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2" name="Google Shape;262;p26"/>
          <p:cNvSpPr txBox="1"/>
          <p:nvPr/>
        </p:nvSpPr>
        <p:spPr>
          <a:xfrm>
            <a:off x="1803150" y="3461425"/>
            <a:ext cx="360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no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26"/>
          <p:cNvSpPr txBox="1"/>
          <p:nvPr/>
        </p:nvSpPr>
        <p:spPr>
          <a:xfrm>
            <a:off x="2635900" y="2879425"/>
            <a:ext cx="432600" cy="33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yes</a:t>
            </a:r>
            <a:endParaRPr sz="13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3159450" y="3849855"/>
            <a:ext cx="2142000" cy="488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accent6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  <a:latin typeface="Calibri"/>
                <a:ea typeface="Calibri"/>
                <a:cs typeface="Calibri"/>
                <a:sym typeface="Calibri"/>
              </a:rPr>
              <a:t>access the result from a previous fixpoint</a:t>
            </a:r>
            <a:endParaRPr>
              <a:solidFill>
                <a:schemeClr val="accent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5" name="Google Shape;265;p26"/>
          <p:cNvCxnSpPr>
            <a:stCxn id="255" idx="2"/>
            <a:endCxn id="264" idx="0"/>
          </p:cNvCxnSpPr>
          <p:nvPr/>
        </p:nvCxnSpPr>
        <p:spPr>
          <a:xfrm>
            <a:off x="4230450" y="3413380"/>
            <a:ext cx="0" cy="436500"/>
          </a:xfrm>
          <a:prstGeom prst="straightConnector1">
            <a:avLst/>
          </a:prstGeom>
          <a:noFill/>
          <a:ln cap="flat" cmpd="sng" w="9525">
            <a:solidFill>
              <a:schemeClr val="accent6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66" name="Google Shape;266;p26"/>
          <p:cNvSpPr txBox="1"/>
          <p:nvPr/>
        </p:nvSpPr>
        <p:spPr>
          <a:xfrm>
            <a:off x="5056400" y="1073625"/>
            <a:ext cx="3306600" cy="9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This happens inside the CFG fixpoint! We do not want this logic to flow over there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26"/>
          <p:cNvSpPr/>
          <p:nvPr/>
        </p:nvSpPr>
        <p:spPr>
          <a:xfrm rot="8999987">
            <a:off x="2344334" y="2349738"/>
            <a:ext cx="2897381" cy="38699"/>
          </a:xfrm>
          <a:prstGeom prst="rightArrow">
            <a:avLst>
              <a:gd fmla="val 24858" name="adj1"/>
              <a:gd fmla="val 180950" name="adj2"/>
            </a:avLst>
          </a:prstGeom>
          <a:solidFill>
            <a:schemeClr val="accent3"/>
          </a:solidFill>
          <a:ln cap="flat" cmpd="sng" w="9525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/>
          <p:nvPr/>
        </p:nvSpPr>
        <p:spPr>
          <a:xfrm rot="-5400000">
            <a:off x="3106275" y="2561050"/>
            <a:ext cx="140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abstract state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27"/>
          <p:cNvSpPr txBox="1"/>
          <p:nvPr/>
        </p:nvSpPr>
        <p:spPr>
          <a:xfrm rot="-5400000">
            <a:off x="325150" y="2561050"/>
            <a:ext cx="1407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possible targets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27"/>
          <p:cNvSpPr txBox="1"/>
          <p:nvPr/>
        </p:nvSpPr>
        <p:spPr>
          <a:xfrm rot="5400000">
            <a:off x="641037" y="2557988"/>
            <a:ext cx="140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getTargetsOf(c)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27"/>
          <p:cNvSpPr txBox="1"/>
          <p:nvPr/>
        </p:nvSpPr>
        <p:spPr>
          <a:xfrm rot="2771066">
            <a:off x="1493805" y="2630625"/>
            <a:ext cx="2011441" cy="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abstract state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27"/>
          <p:cNvSpPr txBox="1"/>
          <p:nvPr/>
        </p:nvSpPr>
        <p:spPr>
          <a:xfrm rot="2771978">
            <a:off x="1653834" y="2471775"/>
            <a:ext cx="2016333" cy="3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getResultOf(this)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p27"/>
          <p:cNvSpPr txBox="1"/>
          <p:nvPr/>
        </p:nvSpPr>
        <p:spPr>
          <a:xfrm rot="5400000">
            <a:off x="3420550" y="2557975"/>
            <a:ext cx="1400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semantics()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p27"/>
          <p:cNvSpPr txBox="1"/>
          <p:nvPr/>
        </p:nvSpPr>
        <p:spPr>
          <a:xfrm>
            <a:off x="4678075" y="1460200"/>
            <a:ext cx="13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semantics()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p27"/>
          <p:cNvSpPr txBox="1"/>
          <p:nvPr/>
        </p:nvSpPr>
        <p:spPr>
          <a:xfrm>
            <a:off x="4678075" y="1758175"/>
            <a:ext cx="13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abstract state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0" name="Google Shape;280;p27"/>
          <p:cNvSpPr txBox="1"/>
          <p:nvPr/>
        </p:nvSpPr>
        <p:spPr>
          <a:xfrm>
            <a:off x="1897500" y="1544400"/>
            <a:ext cx="13551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fixpoint logic</a:t>
            </a:r>
            <a:endParaRPr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27"/>
          <p:cNvSpPr txBox="1"/>
          <p:nvPr>
            <p:ph type="title"/>
          </p:nvPr>
        </p:nvSpPr>
        <p:spPr>
          <a:xfrm>
            <a:off x="471900" y="120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Interprocedural Analysis</a:t>
            </a:r>
            <a:endParaRPr/>
          </a:p>
        </p:txBody>
      </p:sp>
      <p:sp>
        <p:nvSpPr>
          <p:cNvPr id="282" name="Google Shape;282;p2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3" name="Google Shape;283;p27"/>
          <p:cNvSpPr/>
          <p:nvPr/>
        </p:nvSpPr>
        <p:spPr>
          <a:xfrm>
            <a:off x="471900" y="1586400"/>
            <a:ext cx="1425600" cy="4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Interprocedural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Analysis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4" name="Google Shape;284;p27"/>
          <p:cNvSpPr/>
          <p:nvPr/>
        </p:nvSpPr>
        <p:spPr>
          <a:xfrm>
            <a:off x="3252475" y="1586400"/>
            <a:ext cx="1425600" cy="4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CFG fixpoint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5" name="Google Shape;285;p27"/>
          <p:cNvSpPr/>
          <p:nvPr/>
        </p:nvSpPr>
        <p:spPr>
          <a:xfrm>
            <a:off x="6033050" y="1586400"/>
            <a:ext cx="1425600" cy="4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Non-calling statement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27"/>
          <p:cNvSpPr/>
          <p:nvPr/>
        </p:nvSpPr>
        <p:spPr>
          <a:xfrm>
            <a:off x="3252475" y="3461175"/>
            <a:ext cx="1425600" cy="4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alling statement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27"/>
          <p:cNvSpPr/>
          <p:nvPr/>
        </p:nvSpPr>
        <p:spPr>
          <a:xfrm>
            <a:off x="471900" y="3461175"/>
            <a:ext cx="1425600" cy="4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Call Graph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8" name="Google Shape;288;p27"/>
          <p:cNvCxnSpPr>
            <a:stCxn id="283" idx="3"/>
            <a:endCxn id="284" idx="1"/>
          </p:cNvCxnSpPr>
          <p:nvPr/>
        </p:nvCxnSpPr>
        <p:spPr>
          <a:xfrm>
            <a:off x="1897500" y="1817400"/>
            <a:ext cx="135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89" name="Google Shape;289;p27"/>
          <p:cNvCxnSpPr/>
          <p:nvPr/>
        </p:nvCxnSpPr>
        <p:spPr>
          <a:xfrm>
            <a:off x="4678075" y="1741200"/>
            <a:ext cx="135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0" name="Google Shape;290;p27"/>
          <p:cNvCxnSpPr/>
          <p:nvPr/>
        </p:nvCxnSpPr>
        <p:spPr>
          <a:xfrm rot="10800000">
            <a:off x="4677950" y="1893600"/>
            <a:ext cx="135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1" name="Google Shape;291;p27"/>
          <p:cNvCxnSpPr/>
          <p:nvPr/>
        </p:nvCxnSpPr>
        <p:spPr>
          <a:xfrm>
            <a:off x="4041475" y="2048400"/>
            <a:ext cx="0" cy="14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2" name="Google Shape;292;p27"/>
          <p:cNvCxnSpPr/>
          <p:nvPr/>
        </p:nvCxnSpPr>
        <p:spPr>
          <a:xfrm rot="10800000">
            <a:off x="3889075" y="2048475"/>
            <a:ext cx="0" cy="14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3" name="Google Shape;293;p27"/>
          <p:cNvCxnSpPr/>
          <p:nvPr/>
        </p:nvCxnSpPr>
        <p:spPr>
          <a:xfrm>
            <a:off x="1260900" y="2048400"/>
            <a:ext cx="0" cy="14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4" name="Google Shape;294;p27"/>
          <p:cNvCxnSpPr/>
          <p:nvPr/>
        </p:nvCxnSpPr>
        <p:spPr>
          <a:xfrm rot="10800000">
            <a:off x="1108500" y="2048475"/>
            <a:ext cx="0" cy="141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5" name="Google Shape;295;p27"/>
          <p:cNvCxnSpPr/>
          <p:nvPr/>
        </p:nvCxnSpPr>
        <p:spPr>
          <a:xfrm rot="10800000">
            <a:off x="1897588" y="1983450"/>
            <a:ext cx="1418400" cy="147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96" name="Google Shape;296;p27"/>
          <p:cNvCxnSpPr/>
          <p:nvPr/>
        </p:nvCxnSpPr>
        <p:spPr>
          <a:xfrm rot="10800000">
            <a:off x="1840075" y="2048475"/>
            <a:ext cx="1412400" cy="1485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297" name="Google Shape;297;p27"/>
          <p:cNvSpPr txBox="1"/>
          <p:nvPr/>
        </p:nvSpPr>
        <p:spPr>
          <a:xfrm>
            <a:off x="5486400" y="2743200"/>
            <a:ext cx="33648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Logic can be: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Start from main and follow calls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Consider CFGs in isolation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27"/>
          <p:cNvSpPr txBox="1"/>
          <p:nvPr/>
        </p:nvSpPr>
        <p:spPr>
          <a:xfrm>
            <a:off x="5486400" y="2743200"/>
            <a:ext cx="3364800" cy="96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Call Graph can use</a:t>
            </a: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Runtime types of parameters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Types compatible with the signature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Font typeface="Calibri"/>
              <a:buChar char="●"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27"/>
          <p:cNvSpPr txBox="1"/>
          <p:nvPr/>
        </p:nvSpPr>
        <p:spPr>
          <a:xfrm>
            <a:off x="5486400" y="2743200"/>
            <a:ext cx="3207600" cy="18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Statement semantics does not need to know how the global fixpoint is computed!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The whole process is independent on what analysis we are running!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And the remaining part of the analysis can ignore calls!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27"/>
          <p:cNvSpPr txBox="1"/>
          <p:nvPr/>
        </p:nvSpPr>
        <p:spPr>
          <a:xfrm>
            <a:off x="321900" y="3971175"/>
            <a:ext cx="172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configurable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8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LiSA’s structure</a:t>
            </a:r>
            <a:endParaRPr/>
          </a:p>
        </p:txBody>
      </p:sp>
      <p:sp>
        <p:nvSpPr>
          <p:cNvPr id="306" name="Google Shape;306;p2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07" name="Google Shape;307;p28"/>
          <p:cNvGrpSpPr/>
          <p:nvPr/>
        </p:nvGrpSpPr>
        <p:grpSpPr>
          <a:xfrm>
            <a:off x="941025" y="1421875"/>
            <a:ext cx="757764" cy="389664"/>
            <a:chOff x="914400" y="914400"/>
            <a:chExt cx="757764" cy="389664"/>
          </a:xfrm>
        </p:grpSpPr>
        <p:sp>
          <p:nvSpPr>
            <p:cNvPr id="308" name="Google Shape;308;p28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9" name="Google Shape;309;p28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0" name="Google Shape;310;p28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11" name="Google Shape;311;p28"/>
          <p:cNvGrpSpPr/>
          <p:nvPr/>
        </p:nvGrpSpPr>
        <p:grpSpPr>
          <a:xfrm>
            <a:off x="711225" y="2115313"/>
            <a:ext cx="1217364" cy="444564"/>
            <a:chOff x="914400" y="1828800"/>
            <a:chExt cx="1217364" cy="444564"/>
          </a:xfrm>
        </p:grpSpPr>
        <p:sp>
          <p:nvSpPr>
            <p:cNvPr id="312" name="Google Shape;312;p28"/>
            <p:cNvSpPr/>
            <p:nvPr/>
          </p:nvSpPr>
          <p:spPr>
            <a:xfrm>
              <a:off x="969264" y="1883664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3" name="Google Shape;313;p28"/>
            <p:cNvSpPr/>
            <p:nvPr/>
          </p:nvSpPr>
          <p:spPr>
            <a:xfrm>
              <a:off x="941832" y="1856232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4" name="Google Shape;314;p28"/>
            <p:cNvSpPr/>
            <p:nvPr/>
          </p:nvSpPr>
          <p:spPr>
            <a:xfrm>
              <a:off x="914400" y="1828800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Frontend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15" name="Google Shape;315;p28"/>
          <p:cNvSpPr/>
          <p:nvPr/>
        </p:nvSpPr>
        <p:spPr>
          <a:xfrm>
            <a:off x="2182847" y="1660350"/>
            <a:ext cx="6164700" cy="2737200"/>
          </a:xfrm>
          <a:prstGeom prst="roundRect">
            <a:avLst>
              <a:gd fmla="val 6091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LiSA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16" name="Google Shape;316;p28"/>
          <p:cNvCxnSpPr>
            <a:stCxn id="310" idx="2"/>
            <a:endCxn id="314" idx="0"/>
          </p:cNvCxnSpPr>
          <p:nvPr/>
        </p:nvCxnSpPr>
        <p:spPr>
          <a:xfrm>
            <a:off x="1292475" y="1756675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17" name="Google Shape;317;p28"/>
          <p:cNvGrpSpPr/>
          <p:nvPr/>
        </p:nvGrpSpPr>
        <p:grpSpPr>
          <a:xfrm>
            <a:off x="941025" y="2863638"/>
            <a:ext cx="757764" cy="389664"/>
            <a:chOff x="914400" y="914400"/>
            <a:chExt cx="757764" cy="389664"/>
          </a:xfrm>
        </p:grpSpPr>
        <p:sp>
          <p:nvSpPr>
            <p:cNvPr id="318" name="Google Shape;318;p28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19" name="Google Shape;319;p28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0" name="Google Shape;320;p28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CFGs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21" name="Google Shape;321;p28"/>
          <p:cNvCxnSpPr>
            <a:stCxn id="314" idx="2"/>
            <a:endCxn id="320" idx="0"/>
          </p:cNvCxnSpPr>
          <p:nvPr/>
        </p:nvCxnSpPr>
        <p:spPr>
          <a:xfrm>
            <a:off x="1292475" y="2505013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22" name="Google Shape;322;p28"/>
          <p:cNvGrpSpPr/>
          <p:nvPr/>
        </p:nvGrpSpPr>
        <p:grpSpPr>
          <a:xfrm>
            <a:off x="2651725" y="2758950"/>
            <a:ext cx="1479300" cy="997200"/>
            <a:chOff x="2751225" y="2536475"/>
            <a:chExt cx="1479300" cy="997200"/>
          </a:xfrm>
        </p:grpSpPr>
        <p:sp>
          <p:nvSpPr>
            <p:cNvPr id="323" name="Google Shape;323;p28"/>
            <p:cNvSpPr/>
            <p:nvPr/>
          </p:nvSpPr>
          <p:spPr>
            <a:xfrm>
              <a:off x="2751225" y="2536475"/>
              <a:ext cx="1479300" cy="997200"/>
            </a:xfrm>
            <a:prstGeom prst="roundRect">
              <a:avLst>
                <a:gd fmla="val 8727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Interprocedural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24" name="Google Shape;324;p28"/>
            <p:cNvSpPr/>
            <p:nvPr/>
          </p:nvSpPr>
          <p:spPr>
            <a:xfrm>
              <a:off x="2827425" y="3063700"/>
              <a:ext cx="13269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Call Graph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5" name="Google Shape;325;p28"/>
          <p:cNvSpPr/>
          <p:nvPr/>
        </p:nvSpPr>
        <p:spPr>
          <a:xfrm>
            <a:off x="4601750" y="2556950"/>
            <a:ext cx="1326900" cy="38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CFG fixpoint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28"/>
          <p:cNvSpPr/>
          <p:nvPr/>
        </p:nvSpPr>
        <p:spPr>
          <a:xfrm>
            <a:off x="4601750" y="3699750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Statement semantics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27" name="Google Shape;327;p28"/>
          <p:cNvCxnSpPr>
            <a:stCxn id="320" idx="3"/>
            <a:endCxn id="315" idx="1"/>
          </p:cNvCxnSpPr>
          <p:nvPr/>
        </p:nvCxnSpPr>
        <p:spPr>
          <a:xfrm flipH="1" rot="10800000">
            <a:off x="1643925" y="3028938"/>
            <a:ext cx="5388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8" name="Google Shape;328;p28"/>
          <p:cNvCxnSpPr>
            <a:stCxn id="325" idx="2"/>
            <a:endCxn id="326" idx="0"/>
          </p:cNvCxnSpPr>
          <p:nvPr/>
        </p:nvCxnSpPr>
        <p:spPr>
          <a:xfrm>
            <a:off x="5265200" y="2946650"/>
            <a:ext cx="0" cy="7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29" name="Google Shape;329;p28"/>
          <p:cNvCxnSpPr>
            <a:stCxn id="323" idx="3"/>
            <a:endCxn id="325" idx="1"/>
          </p:cNvCxnSpPr>
          <p:nvPr/>
        </p:nvCxnSpPr>
        <p:spPr>
          <a:xfrm flipH="1" rot="10800000">
            <a:off x="4131025" y="2751750"/>
            <a:ext cx="4707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0" name="Google Shape;330;p28"/>
          <p:cNvCxnSpPr>
            <a:stCxn id="326" idx="1"/>
            <a:endCxn id="323" idx="3"/>
          </p:cNvCxnSpPr>
          <p:nvPr/>
        </p:nvCxnSpPr>
        <p:spPr>
          <a:xfrm rot="10800000">
            <a:off x="4131050" y="3257550"/>
            <a:ext cx="470700" cy="6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1" name="Google Shape;331;p28"/>
          <p:cNvCxnSpPr>
            <a:stCxn id="315" idx="1"/>
            <a:endCxn id="323" idx="1"/>
          </p:cNvCxnSpPr>
          <p:nvPr/>
        </p:nvCxnSpPr>
        <p:spPr>
          <a:xfrm>
            <a:off x="2182847" y="3028950"/>
            <a:ext cx="468900" cy="228600"/>
          </a:xfrm>
          <a:prstGeom prst="bentConnector3">
            <a:avLst>
              <a:gd fmla="val 484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2" name="Google Shape;332;p28"/>
          <p:cNvSpPr txBox="1"/>
          <p:nvPr/>
        </p:nvSpPr>
        <p:spPr>
          <a:xfrm>
            <a:off x="2664925" y="964525"/>
            <a:ext cx="1448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configuration,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33" name="Google Shape;333;p28"/>
          <p:cNvCxnSpPr>
            <a:stCxn id="332" idx="2"/>
          </p:cNvCxnSpPr>
          <p:nvPr/>
        </p:nvCxnSpPr>
        <p:spPr>
          <a:xfrm>
            <a:off x="3389275" y="1409125"/>
            <a:ext cx="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34" name="Google Shape;334;p28"/>
          <p:cNvSpPr txBox="1"/>
          <p:nvPr/>
        </p:nvSpPr>
        <p:spPr>
          <a:xfrm>
            <a:off x="429675" y="3629850"/>
            <a:ext cx="172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language-dependent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configurable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5" name="Google Shape;335;p28"/>
          <p:cNvSpPr/>
          <p:nvPr/>
        </p:nvSpPr>
        <p:spPr>
          <a:xfrm>
            <a:off x="6658350" y="2655100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Value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p28"/>
          <p:cNvSpPr/>
          <p:nvPr/>
        </p:nvSpPr>
        <p:spPr>
          <a:xfrm>
            <a:off x="6862725" y="3131525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Memory</a:t>
            </a:r>
            <a:r>
              <a:rPr lang="en">
                <a:latin typeface="Calibri"/>
                <a:ea typeface="Calibri"/>
                <a:cs typeface="Calibri"/>
                <a:sym typeface="Calibri"/>
              </a:rPr>
              <a:t>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p28"/>
          <p:cNvSpPr/>
          <p:nvPr/>
        </p:nvSpPr>
        <p:spPr>
          <a:xfrm>
            <a:off x="6730045" y="2462973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338" name="Google Shape;338;p28"/>
          <p:cNvSpPr/>
          <p:nvPr/>
        </p:nvSpPr>
        <p:spPr>
          <a:xfrm>
            <a:off x="7878645" y="287444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339" name="Google Shape;339;p28"/>
          <p:cNvSpPr/>
          <p:nvPr/>
        </p:nvSpPr>
        <p:spPr>
          <a:xfrm>
            <a:off x="7030145" y="3131523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340" name="Google Shape;340;p28"/>
          <p:cNvSpPr/>
          <p:nvPr/>
        </p:nvSpPr>
        <p:spPr>
          <a:xfrm>
            <a:off x="5716570" y="398679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341" name="Google Shape;341;p28"/>
          <p:cNvSpPr/>
          <p:nvPr/>
        </p:nvSpPr>
        <p:spPr>
          <a:xfrm>
            <a:off x="4672295" y="3576123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9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347" name="Google Shape;347;p29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Understand the high-level architecture of LiSA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Call resolution and evaluation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</a:pPr>
            <a:r>
              <a:rPr lang="en">
                <a:solidFill>
                  <a:schemeClr val="accent2"/>
                </a:solidFill>
              </a:rPr>
              <a:t>Statement rewriting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Memory abstraction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Value abstraction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first value analysis: the domain of Signs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simple relational analysis: the domain of Upper bounds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Products and relational analyses: the domain of Pentagons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Information flow: the Taint analysis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348" name="Google Shape;348;p2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vs Semantics</a:t>
            </a:r>
            <a:endParaRPr/>
          </a:p>
        </p:txBody>
      </p:sp>
      <p:sp>
        <p:nvSpPr>
          <p:cNvPr id="354" name="Google Shape;354;p30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Statement </a:t>
            </a:r>
            <a:r>
              <a:rPr lang="en"/>
              <a:t>class defines a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semantics()</a:t>
            </a:r>
            <a:r>
              <a:rPr lang="en"/>
              <a:t> function that is invoked by the fixpoint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This is where we specify what a syntactic construct means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E.g., a call’s 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semantics()</a:t>
            </a:r>
            <a:r>
              <a:rPr lang="en"/>
              <a:t> delegates to the Interprocedural Analysis</a:t>
            </a:r>
            <a:endParaRPr/>
          </a:p>
        </p:txBody>
      </p:sp>
      <p:sp>
        <p:nvSpPr>
          <p:cNvPr id="355" name="Google Shape;355;p3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6" name="Google Shape;356;p30"/>
          <p:cNvSpPr txBox="1"/>
          <p:nvPr>
            <p:ph idx="1" type="body"/>
          </p:nvPr>
        </p:nvSpPr>
        <p:spPr>
          <a:xfrm>
            <a:off x="471900" y="2232375"/>
            <a:ext cx="8222100" cy="13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want to specify semantics </a:t>
            </a:r>
            <a:r>
              <a:rPr b="1" lang="en"/>
              <a:t>generically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same semantics should apply for all possible analyses</a:t>
            </a:r>
            <a:endParaRPr/>
          </a:p>
        </p:txBody>
      </p:sp>
      <p:sp>
        <p:nvSpPr>
          <p:cNvPr id="357" name="Google Shape;357;p30"/>
          <p:cNvSpPr txBox="1"/>
          <p:nvPr>
            <p:ph idx="1" type="body"/>
          </p:nvPr>
        </p:nvSpPr>
        <p:spPr>
          <a:xfrm>
            <a:off x="460950" y="3124675"/>
            <a:ext cx="8222100" cy="12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syntax can be complex: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Java’s </a:t>
            </a:r>
            <a:r>
              <a:rPr lang="en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a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b</a:t>
            </a:r>
            <a:r>
              <a:rPr lang="en"/>
              <a:t> can be a numeric sum or a string concatenation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Python’s 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[</a:t>
            </a:r>
            <a:r>
              <a:rPr lang="en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for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1AB1CD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in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3000A0"/>
                </a:solidFill>
                <a:latin typeface="Roboto Mono"/>
                <a:ea typeface="Roboto Mono"/>
                <a:cs typeface="Roboto Mono"/>
                <a:sym typeface="Roboto Mono"/>
              </a:rPr>
              <a:t>dict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rgbClr val="572000"/>
                </a:solidFill>
                <a:latin typeface="Roboto Mono"/>
                <a:ea typeface="Roboto Mono"/>
                <a:cs typeface="Roboto Mono"/>
                <a:sym typeface="Roboto Mono"/>
              </a:rPr>
              <a:t>values</a:t>
            </a:r>
            <a:r>
              <a:rPr lang="en" sz="16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()]</a:t>
            </a:r>
            <a:r>
              <a:rPr lang="en"/>
              <a:t> expands to a loop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1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Syntax vs Semantics</a:t>
            </a:r>
            <a:endParaRPr/>
          </a:p>
        </p:txBody>
      </p:sp>
      <p:sp>
        <p:nvSpPr>
          <p:cNvPr id="363" name="Google Shape;363;p31"/>
          <p:cNvSpPr txBox="1"/>
          <p:nvPr>
            <p:ph idx="1" type="body"/>
          </p:nvPr>
        </p:nvSpPr>
        <p:spPr>
          <a:xfrm>
            <a:off x="471900" y="988875"/>
            <a:ext cx="8222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Our solution: break down 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Statement</a:t>
            </a:r>
            <a:r>
              <a:rPr lang="en"/>
              <a:t>s into 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SymbolicExpression</a:t>
            </a:r>
            <a:r>
              <a:rPr lang="en"/>
              <a:t>s</a:t>
            </a:r>
            <a:endParaRPr/>
          </a:p>
        </p:txBody>
      </p:sp>
      <p:sp>
        <p:nvSpPr>
          <p:cNvPr id="364" name="Google Shape;364;p3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5" name="Google Shape;365;p31"/>
          <p:cNvSpPr txBox="1"/>
          <p:nvPr>
            <p:ph idx="1" type="body"/>
          </p:nvPr>
        </p:nvSpPr>
        <p:spPr>
          <a:xfrm>
            <a:off x="427475" y="3146925"/>
            <a:ext cx="82221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SymbolicExpression</a:t>
            </a:r>
            <a:r>
              <a:rPr lang="en"/>
              <a:t>s are </a:t>
            </a:r>
            <a:r>
              <a:rPr b="1" lang="en"/>
              <a:t>extensible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provide some common one, but users can define more</a:t>
            </a:r>
            <a:endParaRPr/>
          </a:p>
        </p:txBody>
      </p:sp>
      <p:sp>
        <p:nvSpPr>
          <p:cNvPr id="366" name="Google Shape;366;p31"/>
          <p:cNvSpPr txBox="1"/>
          <p:nvPr>
            <p:ph idx="1" type="body"/>
          </p:nvPr>
        </p:nvSpPr>
        <p:spPr>
          <a:xfrm>
            <a:off x="460950" y="4150419"/>
            <a:ext cx="8222100" cy="45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3"/>
                </a:solidFill>
              </a:rPr>
              <a:t>Analyses only have to model these expressions, ignoring the syntax behind them!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367" name="Google Shape;367;p31"/>
          <p:cNvSpPr txBox="1"/>
          <p:nvPr>
            <p:ph idx="1" type="body"/>
          </p:nvPr>
        </p:nvSpPr>
        <p:spPr>
          <a:xfrm>
            <a:off x="460950" y="2219625"/>
            <a:ext cx="8222100" cy="9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rewriting happens </a:t>
            </a:r>
            <a:r>
              <a:rPr b="1" lang="en"/>
              <a:t>dynamically</a:t>
            </a:r>
            <a:r>
              <a:rPr lang="en"/>
              <a:t>, and can </a:t>
            </a:r>
            <a:r>
              <a:rPr lang="en"/>
              <a:t>exploit</a:t>
            </a:r>
            <a:r>
              <a:rPr lang="en"/>
              <a:t> the analysis</a:t>
            </a:r>
            <a:endParaRPr/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Roboto Mono Medium"/>
              <a:buChar char="●"/>
            </a:pPr>
            <a:r>
              <a:rPr lang="en"/>
              <a:t>Types, possible values, …</a:t>
            </a:r>
            <a:endParaRPr/>
          </a:p>
        </p:txBody>
      </p:sp>
      <p:sp>
        <p:nvSpPr>
          <p:cNvPr id="368" name="Google Shape;368;p31"/>
          <p:cNvSpPr txBox="1"/>
          <p:nvPr>
            <p:ph idx="1" type="body"/>
          </p:nvPr>
        </p:nvSpPr>
        <p:spPr>
          <a:xfrm>
            <a:off x="471900" y="1443275"/>
            <a:ext cx="8222100" cy="73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From complex syntax to atomic operations with precise semantics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Each 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Statement</a:t>
            </a:r>
            <a:r>
              <a:rPr lang="en"/>
              <a:t> can become a sequence of smaller operations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</a:t>
            </a:r>
            <a:r>
              <a:rPr b="1" lang="en"/>
              <a:t>Li</a:t>
            </a:r>
            <a:r>
              <a:rPr lang="en"/>
              <a:t>brary for </a:t>
            </a:r>
            <a:r>
              <a:rPr b="1" lang="en"/>
              <a:t>S</a:t>
            </a:r>
            <a:r>
              <a:rPr lang="en"/>
              <a:t>tatic </a:t>
            </a:r>
            <a:r>
              <a:rPr b="1" lang="en"/>
              <a:t>A</a:t>
            </a:r>
            <a:r>
              <a:rPr lang="en"/>
              <a:t>nalysis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471900" y="3059150"/>
            <a:ext cx="8222100" cy="157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 provides a </a:t>
            </a:r>
            <a:r>
              <a:rPr b="1" lang="en"/>
              <a:t>unique fixpoint algorithm</a:t>
            </a:r>
            <a:r>
              <a:rPr lang="en"/>
              <a:t> operating on a language-independent intermediate representation 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generic w.r.t. the analyses that can be performed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generic w.r.t. the languages that can be analyzed</a:t>
            </a:r>
            <a:endParaRPr/>
          </a:p>
        </p:txBody>
      </p:sp>
      <p:sp>
        <p:nvSpPr>
          <p:cNvPr id="64" name="Google Shape;64;p1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5" name="Google Shape;65;p14" title="green-title-no-bg-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3952" y="1022050"/>
            <a:ext cx="2756100" cy="1050700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471900" y="2346925"/>
            <a:ext cx="80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LiSA is a Java </a:t>
            </a:r>
            <a:r>
              <a:rPr b="1"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library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for building static analyzers based on the Abstract Interpretation theory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2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(pseudocode)</a:t>
            </a:r>
            <a:endParaRPr/>
          </a:p>
        </p:txBody>
      </p:sp>
      <p:sp>
        <p:nvSpPr>
          <p:cNvPr id="374" name="Google Shape;374;p3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5" name="Google Shape;375;p32"/>
          <p:cNvSpPr txBox="1"/>
          <p:nvPr>
            <p:ph idx="1" type="body"/>
          </p:nvPr>
        </p:nvSpPr>
        <p:spPr>
          <a:xfrm>
            <a:off x="471900" y="988875"/>
            <a:ext cx="82221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Plus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semantics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(): </a:t>
            </a: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// left + right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eval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BinaryExpression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“cat”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eval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BinaryExpression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b="1"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6" name="Google Shape;376;p32"/>
          <p:cNvSpPr txBox="1"/>
          <p:nvPr>
            <p:ph idx="1" type="body"/>
          </p:nvPr>
        </p:nvSpPr>
        <p:spPr>
          <a:xfrm>
            <a:off x="460950" y="2269000"/>
            <a:ext cx="82221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Conditional.semantics(): </a:t>
            </a: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// condition ? ifTrue : ifFalse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sat</a:t>
            </a: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.isSatisfied(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condition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tt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ifTrue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.semantics()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ff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ifFalse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.semantics() 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sat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.isTrue() ?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tt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: 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sat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.isFalse() ?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ff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tt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⊔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ff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377" name="Google Shape;377;p32"/>
          <p:cNvSpPr txBox="1"/>
          <p:nvPr>
            <p:ph idx="1" type="body"/>
          </p:nvPr>
        </p:nvSpPr>
        <p:spPr>
          <a:xfrm>
            <a:off x="460950" y="3597425"/>
            <a:ext cx="82221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PreIncrement.semantics(): </a:t>
            </a: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// ++var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BinaryExpression(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“+”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Const(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d1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.assign(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 d1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.eval(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33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LiSA’s structure</a:t>
            </a:r>
            <a:endParaRPr/>
          </a:p>
        </p:txBody>
      </p:sp>
      <p:sp>
        <p:nvSpPr>
          <p:cNvPr id="383" name="Google Shape;383;p3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384" name="Google Shape;384;p33"/>
          <p:cNvGrpSpPr/>
          <p:nvPr/>
        </p:nvGrpSpPr>
        <p:grpSpPr>
          <a:xfrm>
            <a:off x="941025" y="1421875"/>
            <a:ext cx="757764" cy="389664"/>
            <a:chOff x="914400" y="914400"/>
            <a:chExt cx="757764" cy="389664"/>
          </a:xfrm>
        </p:grpSpPr>
        <p:sp>
          <p:nvSpPr>
            <p:cNvPr id="385" name="Google Shape;385;p33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6" name="Google Shape;386;p33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87" name="Google Shape;387;p33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8" name="Google Shape;388;p33"/>
          <p:cNvGrpSpPr/>
          <p:nvPr/>
        </p:nvGrpSpPr>
        <p:grpSpPr>
          <a:xfrm>
            <a:off x="711225" y="2115313"/>
            <a:ext cx="1217364" cy="444564"/>
            <a:chOff x="914400" y="1828800"/>
            <a:chExt cx="1217364" cy="444564"/>
          </a:xfrm>
        </p:grpSpPr>
        <p:sp>
          <p:nvSpPr>
            <p:cNvPr id="389" name="Google Shape;389;p33"/>
            <p:cNvSpPr/>
            <p:nvPr/>
          </p:nvSpPr>
          <p:spPr>
            <a:xfrm>
              <a:off x="969264" y="1883664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0" name="Google Shape;390;p33"/>
            <p:cNvSpPr/>
            <p:nvPr/>
          </p:nvSpPr>
          <p:spPr>
            <a:xfrm>
              <a:off x="941832" y="1856232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1" name="Google Shape;391;p33"/>
            <p:cNvSpPr/>
            <p:nvPr/>
          </p:nvSpPr>
          <p:spPr>
            <a:xfrm>
              <a:off x="914400" y="1828800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Frontend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92" name="Google Shape;392;p33"/>
          <p:cNvSpPr/>
          <p:nvPr/>
        </p:nvSpPr>
        <p:spPr>
          <a:xfrm>
            <a:off x="2182847" y="1660350"/>
            <a:ext cx="6164700" cy="2737200"/>
          </a:xfrm>
          <a:prstGeom prst="roundRect">
            <a:avLst>
              <a:gd fmla="val 6091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LiSA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93" name="Google Shape;393;p33"/>
          <p:cNvCxnSpPr>
            <a:stCxn id="387" idx="2"/>
            <a:endCxn id="391" idx="0"/>
          </p:cNvCxnSpPr>
          <p:nvPr/>
        </p:nvCxnSpPr>
        <p:spPr>
          <a:xfrm>
            <a:off x="1292475" y="1756675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4" name="Google Shape;394;p33"/>
          <p:cNvGrpSpPr/>
          <p:nvPr/>
        </p:nvGrpSpPr>
        <p:grpSpPr>
          <a:xfrm>
            <a:off x="941025" y="2863638"/>
            <a:ext cx="757764" cy="389664"/>
            <a:chOff x="914400" y="914400"/>
            <a:chExt cx="757764" cy="389664"/>
          </a:xfrm>
        </p:grpSpPr>
        <p:sp>
          <p:nvSpPr>
            <p:cNvPr id="395" name="Google Shape;395;p33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6" name="Google Shape;396;p33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7" name="Google Shape;397;p33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CFGs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398" name="Google Shape;398;p33"/>
          <p:cNvCxnSpPr>
            <a:stCxn id="391" idx="2"/>
            <a:endCxn id="397" idx="0"/>
          </p:cNvCxnSpPr>
          <p:nvPr/>
        </p:nvCxnSpPr>
        <p:spPr>
          <a:xfrm>
            <a:off x="1292475" y="2505013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399" name="Google Shape;399;p33"/>
          <p:cNvGrpSpPr/>
          <p:nvPr/>
        </p:nvGrpSpPr>
        <p:grpSpPr>
          <a:xfrm>
            <a:off x="2651725" y="2758950"/>
            <a:ext cx="1479300" cy="997200"/>
            <a:chOff x="2751225" y="2536475"/>
            <a:chExt cx="1479300" cy="997200"/>
          </a:xfrm>
        </p:grpSpPr>
        <p:sp>
          <p:nvSpPr>
            <p:cNvPr id="400" name="Google Shape;400;p33"/>
            <p:cNvSpPr/>
            <p:nvPr/>
          </p:nvSpPr>
          <p:spPr>
            <a:xfrm>
              <a:off x="2751225" y="2536475"/>
              <a:ext cx="1479300" cy="997200"/>
            </a:xfrm>
            <a:prstGeom prst="roundRect">
              <a:avLst>
                <a:gd fmla="val 8727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Interprocedural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1" name="Google Shape;401;p33"/>
            <p:cNvSpPr/>
            <p:nvPr/>
          </p:nvSpPr>
          <p:spPr>
            <a:xfrm>
              <a:off x="2827425" y="3063700"/>
              <a:ext cx="13269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Call Graph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02" name="Google Shape;402;p33"/>
          <p:cNvSpPr/>
          <p:nvPr/>
        </p:nvSpPr>
        <p:spPr>
          <a:xfrm>
            <a:off x="4601750" y="2556950"/>
            <a:ext cx="1326900" cy="38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CFG fixpoint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3" name="Google Shape;403;p33"/>
          <p:cNvSpPr/>
          <p:nvPr/>
        </p:nvSpPr>
        <p:spPr>
          <a:xfrm>
            <a:off x="4601750" y="3699750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Statement semantics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04" name="Google Shape;404;p33"/>
          <p:cNvCxnSpPr>
            <a:stCxn id="397" idx="3"/>
            <a:endCxn id="392" idx="1"/>
          </p:cNvCxnSpPr>
          <p:nvPr/>
        </p:nvCxnSpPr>
        <p:spPr>
          <a:xfrm flipH="1" rot="10800000">
            <a:off x="1643925" y="3028938"/>
            <a:ext cx="5388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5" name="Google Shape;405;p33"/>
          <p:cNvCxnSpPr>
            <a:stCxn id="402" idx="2"/>
            <a:endCxn id="403" idx="0"/>
          </p:cNvCxnSpPr>
          <p:nvPr/>
        </p:nvCxnSpPr>
        <p:spPr>
          <a:xfrm>
            <a:off x="5265200" y="2946650"/>
            <a:ext cx="0" cy="7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6" name="Google Shape;406;p33"/>
          <p:cNvCxnSpPr>
            <a:stCxn id="400" idx="3"/>
            <a:endCxn id="402" idx="1"/>
          </p:cNvCxnSpPr>
          <p:nvPr/>
        </p:nvCxnSpPr>
        <p:spPr>
          <a:xfrm flipH="1" rot="10800000">
            <a:off x="4131025" y="2751750"/>
            <a:ext cx="4707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7" name="Google Shape;407;p33"/>
          <p:cNvCxnSpPr>
            <a:stCxn id="403" idx="1"/>
            <a:endCxn id="400" idx="3"/>
          </p:cNvCxnSpPr>
          <p:nvPr/>
        </p:nvCxnSpPr>
        <p:spPr>
          <a:xfrm rot="10800000">
            <a:off x="4131050" y="3257550"/>
            <a:ext cx="470700" cy="6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33"/>
          <p:cNvCxnSpPr>
            <a:stCxn id="392" idx="1"/>
            <a:endCxn id="400" idx="1"/>
          </p:cNvCxnSpPr>
          <p:nvPr/>
        </p:nvCxnSpPr>
        <p:spPr>
          <a:xfrm>
            <a:off x="2182847" y="3028950"/>
            <a:ext cx="468900" cy="228600"/>
          </a:xfrm>
          <a:prstGeom prst="bentConnector3">
            <a:avLst>
              <a:gd fmla="val 484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9" name="Google Shape;409;p33"/>
          <p:cNvSpPr txBox="1"/>
          <p:nvPr/>
        </p:nvSpPr>
        <p:spPr>
          <a:xfrm>
            <a:off x="2664925" y="964525"/>
            <a:ext cx="1448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configuration,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10" name="Google Shape;410;p33"/>
          <p:cNvCxnSpPr>
            <a:stCxn id="409" idx="2"/>
          </p:cNvCxnSpPr>
          <p:nvPr/>
        </p:nvCxnSpPr>
        <p:spPr>
          <a:xfrm>
            <a:off x="3389275" y="1409125"/>
            <a:ext cx="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1" name="Google Shape;411;p33"/>
          <p:cNvSpPr txBox="1"/>
          <p:nvPr/>
        </p:nvSpPr>
        <p:spPr>
          <a:xfrm>
            <a:off x="429675" y="3629850"/>
            <a:ext cx="172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language-dependent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configurable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2" name="Google Shape;412;p33"/>
          <p:cNvSpPr/>
          <p:nvPr/>
        </p:nvSpPr>
        <p:spPr>
          <a:xfrm>
            <a:off x="6658350" y="2655100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Value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3" name="Google Shape;413;p33"/>
          <p:cNvSpPr/>
          <p:nvPr/>
        </p:nvSpPr>
        <p:spPr>
          <a:xfrm>
            <a:off x="6862725" y="3131525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Memory </a:t>
            </a:r>
            <a:endParaRPr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Abstraction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4" name="Google Shape;414;p33"/>
          <p:cNvSpPr/>
          <p:nvPr/>
        </p:nvSpPr>
        <p:spPr>
          <a:xfrm>
            <a:off x="6730045" y="2462973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415" name="Google Shape;415;p33"/>
          <p:cNvSpPr/>
          <p:nvPr/>
        </p:nvSpPr>
        <p:spPr>
          <a:xfrm>
            <a:off x="7878645" y="2874448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  <p:sp>
        <p:nvSpPr>
          <p:cNvPr id="416" name="Google Shape;416;p33"/>
          <p:cNvSpPr/>
          <p:nvPr/>
        </p:nvSpPr>
        <p:spPr>
          <a:xfrm>
            <a:off x="7030145" y="3131523"/>
            <a:ext cx="165254" cy="260400"/>
          </a:xfrm>
          <a:prstGeom prst="rect">
            <a:avLst/>
          </a:prstGeom>
        </p:spPr>
        <p:txBody>
          <a:bodyPr>
            <a:prstTxWarp prst="textPlain"/>
          </a:bodyPr>
          <a:lstStyle/>
          <a:p>
            <a:pPr lvl="0" algn="ctr"/>
            <a:r>
              <a:rPr b="0" i="0">
                <a:ln>
                  <a:noFill/>
                </a:ln>
                <a:solidFill>
                  <a:schemeClr val="accent3"/>
                </a:solidFill>
                <a:latin typeface="Arial"/>
              </a:rPr>
              <a:t>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34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422" name="Google Shape;422;p34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Understand the high-level architecture of LiSA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Call resolution and evaluation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Statement rewriting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</a:pPr>
            <a:r>
              <a:rPr lang="en">
                <a:solidFill>
                  <a:schemeClr val="accent2"/>
                </a:solidFill>
              </a:rPr>
              <a:t>Memory abstraction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400"/>
              <a:buAutoNum type="alphaLcPeriod"/>
            </a:pPr>
            <a:r>
              <a:rPr lang="en">
                <a:solidFill>
                  <a:schemeClr val="accent2"/>
                </a:solidFill>
              </a:rPr>
              <a:t>Value abstraction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first value analysis: the domain of Signs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simple relational analysis: the domain of Upper bounds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Products and relational analyses: the domain of Pentagons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Information flow: the Taint analysis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423" name="Google Shape;423;p3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35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Combining values and memory</a:t>
            </a:r>
            <a:endParaRPr/>
          </a:p>
        </p:txBody>
      </p:sp>
      <p:sp>
        <p:nvSpPr>
          <p:cNvPr id="429" name="Google Shape;429;p35"/>
          <p:cNvSpPr txBox="1"/>
          <p:nvPr>
            <p:ph idx="1" type="body"/>
          </p:nvPr>
        </p:nvSpPr>
        <p:spPr>
          <a:xfrm>
            <a:off x="471900" y="988875"/>
            <a:ext cx="8222100" cy="12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While calls are “easy” to abstract away, dynamic memory </a:t>
            </a:r>
            <a:r>
              <a:rPr lang="en"/>
              <a:t>(stack </a:t>
            </a:r>
            <a:r>
              <a:rPr i="1" lang="en"/>
              <a:t>or</a:t>
            </a:r>
            <a:r>
              <a:rPr lang="en"/>
              <a:t> heap) </a:t>
            </a:r>
            <a:r>
              <a:rPr lang="en"/>
              <a:t>and computed values are </a:t>
            </a:r>
            <a:r>
              <a:rPr b="1" lang="en"/>
              <a:t>strongly coupled 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Values are moved from variables to dynamic </a:t>
            </a:r>
            <a:r>
              <a:rPr lang="en"/>
              <a:t>memory continuously</a:t>
            </a:r>
            <a:endParaRPr u="sng"/>
          </a:p>
        </p:txBody>
      </p:sp>
      <p:sp>
        <p:nvSpPr>
          <p:cNvPr id="430" name="Google Shape;430;p3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1" name="Google Shape;431;p35"/>
          <p:cNvSpPr txBox="1"/>
          <p:nvPr>
            <p:ph idx="1" type="body"/>
          </p:nvPr>
        </p:nvSpPr>
        <p:spPr>
          <a:xfrm>
            <a:off x="460950" y="2215725"/>
            <a:ext cx="8222100" cy="256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this, we still want to keep management of the two </a:t>
            </a:r>
            <a:r>
              <a:rPr b="1" lang="en"/>
              <a:t>separate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For reusability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To reduce the complexity of the implementations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/>
              <a:t>To allow newcomers to write only the analyses they need</a:t>
            </a:r>
            <a:endParaRPr u="sng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u="sng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36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happens concretely?</a:t>
            </a:r>
            <a:endParaRPr/>
          </a:p>
        </p:txBody>
      </p:sp>
      <p:sp>
        <p:nvSpPr>
          <p:cNvPr id="437" name="Google Shape;437;p36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Every memory-dealing instruction “refers” to an address in memory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can see each possible address as a separate </a:t>
            </a:r>
            <a:r>
              <a:rPr b="1" lang="en"/>
              <a:t>variable</a:t>
            </a:r>
            <a:endParaRPr b="1"/>
          </a:p>
        </p:txBody>
      </p:sp>
      <p:sp>
        <p:nvSpPr>
          <p:cNvPr id="438" name="Google Shape;438;p3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9" name="Google Shape;439;p36"/>
          <p:cNvSpPr txBox="1"/>
          <p:nvPr/>
        </p:nvSpPr>
        <p:spPr>
          <a:xfrm>
            <a:off x="471900" y="1902075"/>
            <a:ext cx="19011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</a:t>
            </a:r>
            <a:r>
              <a:rPr b="1" lang="en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lass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</a:t>
            </a: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nt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graphicFrame>
        <p:nvGraphicFramePr>
          <p:cNvPr id="440" name="Google Shape;440;p36"/>
          <p:cNvGraphicFramePr/>
          <p:nvPr/>
        </p:nvGraphicFramePr>
        <p:xfrm>
          <a:off x="2987675" y="19020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296550"/>
                <a:gridCol w="1142500"/>
                <a:gridCol w="8907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expression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address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98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rgbClr val="70008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new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Foo()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0x10010…</a:t>
                      </a:r>
                      <a:endParaRPr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6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805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.f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0x11011…</a:t>
                      </a:r>
                      <a:endParaRPr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</a:t>
                      </a:r>
                      <a:endParaRPr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049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2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rgbClr val="00805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.g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0x01010…</a:t>
                      </a:r>
                      <a:endParaRPr i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41" name="Google Shape;441;p36"/>
          <p:cNvSpPr txBox="1"/>
          <p:nvPr/>
        </p:nvSpPr>
        <p:spPr>
          <a:xfrm>
            <a:off x="6932100" y="1902075"/>
            <a:ext cx="1761900" cy="167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class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Foo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int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f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g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aseline="-25000"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aseline="-25000"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1.1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aseline="-25000" lang="en" sz="16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1.2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6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r>
              <a:rPr lang="en" sz="1600"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600"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442" name="Google Shape;442;p36"/>
          <p:cNvSpPr txBox="1"/>
          <p:nvPr/>
        </p:nvSpPr>
        <p:spPr>
          <a:xfrm>
            <a:off x="1328700" y="3956150"/>
            <a:ext cx="64866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What if we treat addresses as variables?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37"/>
          <p:cNvSpPr txBox="1"/>
          <p:nvPr>
            <p:ph type="title"/>
          </p:nvPr>
        </p:nvSpPr>
        <p:spPr>
          <a:xfrm>
            <a:off x="471900" y="120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Abstract State</a:t>
            </a:r>
            <a:endParaRPr/>
          </a:p>
        </p:txBody>
      </p:sp>
      <p:sp>
        <p:nvSpPr>
          <p:cNvPr id="448" name="Google Shape;448;p3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9" name="Google Shape;449;p37"/>
          <p:cNvSpPr/>
          <p:nvPr/>
        </p:nvSpPr>
        <p:spPr>
          <a:xfrm>
            <a:off x="1669925" y="1378975"/>
            <a:ext cx="1824000" cy="2233800"/>
          </a:xfrm>
          <a:prstGeom prst="roundRect">
            <a:avLst>
              <a:gd fmla="val 9158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Abstract State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0" name="Google Shape;450;p37"/>
          <p:cNvSpPr/>
          <p:nvPr/>
        </p:nvSpPr>
        <p:spPr>
          <a:xfrm>
            <a:off x="1954325" y="1844900"/>
            <a:ext cx="1255200" cy="4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Heap Domain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37"/>
          <p:cNvSpPr/>
          <p:nvPr/>
        </p:nvSpPr>
        <p:spPr>
          <a:xfrm>
            <a:off x="1954325" y="3022475"/>
            <a:ext cx="1255200" cy="4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Value Domain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2" name="Google Shape;452;p37"/>
          <p:cNvCxnSpPr>
            <a:stCxn id="450" idx="2"/>
            <a:endCxn id="451" idx="0"/>
          </p:cNvCxnSpPr>
          <p:nvPr/>
        </p:nvCxnSpPr>
        <p:spPr>
          <a:xfrm>
            <a:off x="2581925" y="2306900"/>
            <a:ext cx="0" cy="7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3" name="Google Shape;453;p37"/>
          <p:cNvSpPr txBox="1"/>
          <p:nvPr/>
        </p:nvSpPr>
        <p:spPr>
          <a:xfrm>
            <a:off x="2079875" y="2531238"/>
            <a:ext cx="1004100" cy="19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rewrite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54" name="Google Shape;454;p37"/>
          <p:cNvCxnSpPr>
            <a:stCxn id="449" idx="1"/>
          </p:cNvCxnSpPr>
          <p:nvPr/>
        </p:nvCxnSpPr>
        <p:spPr>
          <a:xfrm rot="10800000">
            <a:off x="1147925" y="2495875"/>
            <a:ext cx="5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55" name="Google Shape;455;p37"/>
          <p:cNvCxnSpPr>
            <a:stCxn id="449" idx="1"/>
            <a:endCxn id="450" idx="1"/>
          </p:cNvCxnSpPr>
          <p:nvPr/>
        </p:nvCxnSpPr>
        <p:spPr>
          <a:xfrm flipH="1" rot="10800000">
            <a:off x="1669925" y="2075875"/>
            <a:ext cx="284400" cy="420000"/>
          </a:xfrm>
          <a:prstGeom prst="bentConnector3">
            <a:avLst>
              <a:gd fmla="val 494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56" name="Google Shape;456;p37"/>
          <p:cNvSpPr txBox="1"/>
          <p:nvPr/>
        </p:nvSpPr>
        <p:spPr>
          <a:xfrm>
            <a:off x="1719125" y="3818775"/>
            <a:ext cx="172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configurable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7" name="Google Shape;457;p37"/>
          <p:cNvSpPr txBox="1"/>
          <p:nvPr/>
        </p:nvSpPr>
        <p:spPr>
          <a:xfrm>
            <a:off x="4252750" y="1031850"/>
            <a:ext cx="4270800" cy="132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 Heap Domain tracks the </a:t>
            </a:r>
            <a:r>
              <a:rPr b="1"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structure of the dynamic memory</a:t>
            </a:r>
            <a:endParaRPr b="1"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n</a:t>
            </a: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ew allocations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ointer aliasing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8" name="Google Shape;458;p37"/>
          <p:cNvSpPr txBox="1"/>
          <p:nvPr/>
        </p:nvSpPr>
        <p:spPr>
          <a:xfrm>
            <a:off x="1004100" y="2233975"/>
            <a:ext cx="6657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expr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37"/>
          <p:cNvSpPr txBox="1"/>
          <p:nvPr/>
        </p:nvSpPr>
        <p:spPr>
          <a:xfrm>
            <a:off x="4252750" y="2456275"/>
            <a:ext cx="4270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 Heap Domain </a:t>
            </a:r>
            <a:r>
              <a:rPr b="1"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rewrites memory-related expressions</a:t>
            </a: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to their symbolic variables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0" name="Google Shape;460;p37"/>
          <p:cNvSpPr txBox="1"/>
          <p:nvPr/>
        </p:nvSpPr>
        <p:spPr>
          <a:xfrm>
            <a:off x="4252750" y="3150200"/>
            <a:ext cx="4270800" cy="59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The Value Domain only “sees” expressions with </a:t>
            </a:r>
            <a:r>
              <a:rPr b="1"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variables and constants</a:t>
            </a: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38"/>
          <p:cNvSpPr txBox="1"/>
          <p:nvPr>
            <p:ph type="title"/>
          </p:nvPr>
        </p:nvSpPr>
        <p:spPr>
          <a:xfrm>
            <a:off x="471900" y="12067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Abstract State</a:t>
            </a:r>
            <a:endParaRPr/>
          </a:p>
        </p:txBody>
      </p:sp>
      <p:sp>
        <p:nvSpPr>
          <p:cNvPr id="466" name="Google Shape;466;p3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67" name="Google Shape;467;p38"/>
          <p:cNvSpPr/>
          <p:nvPr/>
        </p:nvSpPr>
        <p:spPr>
          <a:xfrm>
            <a:off x="1669925" y="1378975"/>
            <a:ext cx="1824000" cy="2233800"/>
          </a:xfrm>
          <a:prstGeom prst="roundRect">
            <a:avLst>
              <a:gd fmla="val 9158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Abstract State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8" name="Google Shape;468;p38"/>
          <p:cNvSpPr/>
          <p:nvPr/>
        </p:nvSpPr>
        <p:spPr>
          <a:xfrm>
            <a:off x="1954325" y="1844900"/>
            <a:ext cx="1255200" cy="4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Heap Domain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9" name="Google Shape;469;p38"/>
          <p:cNvSpPr/>
          <p:nvPr/>
        </p:nvSpPr>
        <p:spPr>
          <a:xfrm>
            <a:off x="1954325" y="3022475"/>
            <a:ext cx="1255200" cy="4620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Value Domain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0" name="Google Shape;470;p38"/>
          <p:cNvCxnSpPr>
            <a:stCxn id="468" idx="2"/>
            <a:endCxn id="469" idx="0"/>
          </p:cNvCxnSpPr>
          <p:nvPr/>
        </p:nvCxnSpPr>
        <p:spPr>
          <a:xfrm>
            <a:off x="2581925" y="2306900"/>
            <a:ext cx="0" cy="715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38"/>
          <p:cNvSpPr txBox="1"/>
          <p:nvPr/>
        </p:nvSpPr>
        <p:spPr>
          <a:xfrm>
            <a:off x="2079875" y="2531238"/>
            <a:ext cx="1004100" cy="199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rewrite</a:t>
            </a:r>
            <a:endParaRPr sz="15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72" name="Google Shape;472;p38"/>
          <p:cNvCxnSpPr>
            <a:stCxn id="467" idx="1"/>
          </p:cNvCxnSpPr>
          <p:nvPr/>
        </p:nvCxnSpPr>
        <p:spPr>
          <a:xfrm rot="10800000">
            <a:off x="1147925" y="2495875"/>
            <a:ext cx="5220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cxnSp>
        <p:nvCxnSpPr>
          <p:cNvPr id="473" name="Google Shape;473;p38"/>
          <p:cNvCxnSpPr>
            <a:stCxn id="467" idx="1"/>
            <a:endCxn id="468" idx="1"/>
          </p:cNvCxnSpPr>
          <p:nvPr/>
        </p:nvCxnSpPr>
        <p:spPr>
          <a:xfrm flipH="1" rot="10800000">
            <a:off x="1669925" y="2075875"/>
            <a:ext cx="284400" cy="420000"/>
          </a:xfrm>
          <a:prstGeom prst="bentConnector3">
            <a:avLst>
              <a:gd fmla="val 49429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4" name="Google Shape;474;p38"/>
          <p:cNvSpPr txBox="1"/>
          <p:nvPr/>
        </p:nvSpPr>
        <p:spPr>
          <a:xfrm>
            <a:off x="1719125" y="3818775"/>
            <a:ext cx="172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configurable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aphicFrame>
        <p:nvGraphicFramePr>
          <p:cNvPr id="475" name="Google Shape;475;p38"/>
          <p:cNvGraphicFramePr/>
          <p:nvPr/>
        </p:nvGraphicFramePr>
        <p:xfrm>
          <a:off x="4634675" y="15053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153225"/>
                <a:gridCol w="791775"/>
                <a:gridCol w="497300"/>
                <a:gridCol w="885425"/>
                <a:gridCol w="530775"/>
              </a:tblGrid>
              <a:tr h="322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precision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expression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variable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low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medium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high</a:t>
                      </a:r>
                      <a:endParaRPr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02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70008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new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 Foo()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lt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baseline="-25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805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.f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008050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x</a:t>
                      </a:r>
                      <a:r>
                        <a:rPr lang="en">
                          <a:solidFill>
                            <a:schemeClr val="dk2"/>
                          </a:solidFill>
                          <a:latin typeface="Roboto Mono"/>
                          <a:ea typeface="Roboto Mono"/>
                          <a:cs typeface="Roboto Mono"/>
                          <a:sym typeface="Roboto Mono"/>
                        </a:rPr>
                        <a:t>.g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</a:t>
                      </a:r>
                      <a:r>
                        <a:rPr baseline="-25000" lang="en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1.2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476" name="Google Shape;476;p38"/>
          <p:cNvSpPr txBox="1"/>
          <p:nvPr/>
        </p:nvSpPr>
        <p:spPr>
          <a:xfrm>
            <a:off x="665825" y="2233975"/>
            <a:ext cx="1004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.f = </a:t>
            </a:r>
            <a:r>
              <a:rPr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7" name="Google Shape;477;p38"/>
          <p:cNvSpPr txBox="1"/>
          <p:nvPr/>
        </p:nvSpPr>
        <p:spPr>
          <a:xfrm>
            <a:off x="665825" y="2233975"/>
            <a:ext cx="1004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x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.g = </a:t>
            </a:r>
            <a:r>
              <a:rPr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8" name="Google Shape;478;p38"/>
          <p:cNvSpPr txBox="1"/>
          <p:nvPr/>
        </p:nvSpPr>
        <p:spPr>
          <a:xfrm>
            <a:off x="2581925" y="2731050"/>
            <a:ext cx="1004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aseline="-25000"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p38"/>
          <p:cNvSpPr txBox="1"/>
          <p:nvPr/>
        </p:nvSpPr>
        <p:spPr>
          <a:xfrm>
            <a:off x="2581925" y="2731038"/>
            <a:ext cx="1004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aseline="-25000"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0" name="Google Shape;480;p38"/>
          <p:cNvSpPr txBox="1"/>
          <p:nvPr/>
        </p:nvSpPr>
        <p:spPr>
          <a:xfrm>
            <a:off x="2581925" y="2731038"/>
            <a:ext cx="1004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aseline="-25000"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1.1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5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1" name="Google Shape;481;p38"/>
          <p:cNvSpPr txBox="1"/>
          <p:nvPr/>
        </p:nvSpPr>
        <p:spPr>
          <a:xfrm>
            <a:off x="2581925" y="2731038"/>
            <a:ext cx="1004100" cy="26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L</a:t>
            </a:r>
            <a:r>
              <a:rPr baseline="-25000" lang="en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1.2</a:t>
            </a:r>
            <a:r>
              <a:rPr lang="en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7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p38"/>
          <p:cNvSpPr/>
          <p:nvPr/>
        </p:nvSpPr>
        <p:spPr>
          <a:xfrm>
            <a:off x="6579675" y="1901575"/>
            <a:ext cx="497400" cy="158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p38"/>
          <p:cNvSpPr/>
          <p:nvPr/>
        </p:nvSpPr>
        <p:spPr>
          <a:xfrm>
            <a:off x="7077075" y="1901575"/>
            <a:ext cx="885300" cy="158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4" name="Google Shape;484;p38"/>
          <p:cNvSpPr/>
          <p:nvPr/>
        </p:nvSpPr>
        <p:spPr>
          <a:xfrm>
            <a:off x="7962375" y="1901575"/>
            <a:ext cx="530700" cy="15849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485" name="Google Shape;485;p38"/>
          <p:cNvCxnSpPr/>
          <p:nvPr/>
        </p:nvCxnSpPr>
        <p:spPr>
          <a:xfrm>
            <a:off x="4478300" y="2918575"/>
            <a:ext cx="495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86" name="Google Shape;486;p38"/>
          <p:cNvCxnSpPr/>
          <p:nvPr/>
        </p:nvCxnSpPr>
        <p:spPr>
          <a:xfrm>
            <a:off x="4478300" y="3311975"/>
            <a:ext cx="495300" cy="0"/>
          </a:xfrm>
          <a:prstGeom prst="straightConnector1">
            <a:avLst/>
          </a:prstGeom>
          <a:noFill/>
          <a:ln cap="flat" cmpd="sng" w="9525">
            <a:solidFill>
              <a:schemeClr val="accent3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87" name="Google Shape;487;p38"/>
          <p:cNvSpPr txBox="1"/>
          <p:nvPr/>
        </p:nvSpPr>
        <p:spPr>
          <a:xfrm>
            <a:off x="4425225" y="3736300"/>
            <a:ext cx="42774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-25000"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is assigned twice, so we lost precision!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Can we do better?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8" name="Google Shape;488;p38"/>
          <p:cNvSpPr txBox="1"/>
          <p:nvPr/>
        </p:nvSpPr>
        <p:spPr>
          <a:xfrm>
            <a:off x="4316925" y="3736300"/>
            <a:ext cx="4494000" cy="70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baseline="-25000"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1.1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and L</a:t>
            </a:r>
            <a:r>
              <a:rPr baseline="-25000"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1.2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 are assigned once each, so we are more precise without changing the Value Domain!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9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LiSA’s structure</a:t>
            </a:r>
            <a:endParaRPr/>
          </a:p>
        </p:txBody>
      </p:sp>
      <p:sp>
        <p:nvSpPr>
          <p:cNvPr id="494" name="Google Shape;494;p3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95" name="Google Shape;495;p39"/>
          <p:cNvGrpSpPr/>
          <p:nvPr/>
        </p:nvGrpSpPr>
        <p:grpSpPr>
          <a:xfrm>
            <a:off x="941025" y="1421875"/>
            <a:ext cx="757764" cy="389664"/>
            <a:chOff x="914400" y="914400"/>
            <a:chExt cx="757764" cy="389664"/>
          </a:xfrm>
        </p:grpSpPr>
        <p:sp>
          <p:nvSpPr>
            <p:cNvPr id="496" name="Google Shape;496;p39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7" name="Google Shape;497;p39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98" name="Google Shape;498;p39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499" name="Google Shape;499;p39"/>
          <p:cNvGrpSpPr/>
          <p:nvPr/>
        </p:nvGrpSpPr>
        <p:grpSpPr>
          <a:xfrm>
            <a:off x="711225" y="2115313"/>
            <a:ext cx="1217364" cy="444564"/>
            <a:chOff x="914400" y="1828800"/>
            <a:chExt cx="1217364" cy="444564"/>
          </a:xfrm>
        </p:grpSpPr>
        <p:sp>
          <p:nvSpPr>
            <p:cNvPr id="500" name="Google Shape;500;p39"/>
            <p:cNvSpPr/>
            <p:nvPr/>
          </p:nvSpPr>
          <p:spPr>
            <a:xfrm>
              <a:off x="969264" y="1883664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1" name="Google Shape;501;p39"/>
            <p:cNvSpPr/>
            <p:nvPr/>
          </p:nvSpPr>
          <p:spPr>
            <a:xfrm>
              <a:off x="941832" y="1856232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2" name="Google Shape;502;p39"/>
            <p:cNvSpPr/>
            <p:nvPr/>
          </p:nvSpPr>
          <p:spPr>
            <a:xfrm>
              <a:off x="914400" y="1828800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Frontend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03" name="Google Shape;503;p39"/>
          <p:cNvSpPr/>
          <p:nvPr/>
        </p:nvSpPr>
        <p:spPr>
          <a:xfrm>
            <a:off x="2182847" y="1660350"/>
            <a:ext cx="6164700" cy="2737200"/>
          </a:xfrm>
          <a:prstGeom prst="roundRect">
            <a:avLst>
              <a:gd fmla="val 6091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Calibri"/>
                <a:ea typeface="Calibri"/>
                <a:cs typeface="Calibri"/>
                <a:sym typeface="Calibri"/>
              </a:rPr>
              <a:t> LiSA</a:t>
            </a:r>
            <a:endParaRPr sz="1800"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04" name="Google Shape;504;p39"/>
          <p:cNvCxnSpPr>
            <a:stCxn id="498" idx="2"/>
            <a:endCxn id="502" idx="0"/>
          </p:cNvCxnSpPr>
          <p:nvPr/>
        </p:nvCxnSpPr>
        <p:spPr>
          <a:xfrm>
            <a:off x="1292475" y="1756675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5" name="Google Shape;505;p39"/>
          <p:cNvGrpSpPr/>
          <p:nvPr/>
        </p:nvGrpSpPr>
        <p:grpSpPr>
          <a:xfrm>
            <a:off x="941025" y="2863638"/>
            <a:ext cx="757764" cy="389664"/>
            <a:chOff x="914400" y="914400"/>
            <a:chExt cx="757764" cy="389664"/>
          </a:xfrm>
        </p:grpSpPr>
        <p:sp>
          <p:nvSpPr>
            <p:cNvPr id="506" name="Google Shape;506;p39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7" name="Google Shape;507;p39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08" name="Google Shape;508;p39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CFGs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09" name="Google Shape;509;p39"/>
          <p:cNvCxnSpPr>
            <a:stCxn id="502" idx="2"/>
            <a:endCxn id="508" idx="0"/>
          </p:cNvCxnSpPr>
          <p:nvPr/>
        </p:nvCxnSpPr>
        <p:spPr>
          <a:xfrm>
            <a:off x="1292475" y="2505013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10" name="Google Shape;510;p39"/>
          <p:cNvGrpSpPr/>
          <p:nvPr/>
        </p:nvGrpSpPr>
        <p:grpSpPr>
          <a:xfrm>
            <a:off x="2651725" y="2758950"/>
            <a:ext cx="1479300" cy="997200"/>
            <a:chOff x="2751225" y="2536475"/>
            <a:chExt cx="1479300" cy="997200"/>
          </a:xfrm>
        </p:grpSpPr>
        <p:sp>
          <p:nvSpPr>
            <p:cNvPr id="511" name="Google Shape;511;p39"/>
            <p:cNvSpPr/>
            <p:nvPr/>
          </p:nvSpPr>
          <p:spPr>
            <a:xfrm>
              <a:off x="2751225" y="2536475"/>
              <a:ext cx="1479300" cy="997200"/>
            </a:xfrm>
            <a:prstGeom prst="roundRect">
              <a:avLst>
                <a:gd fmla="val 8727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Interprocedural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Analysis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2" name="Google Shape;512;p39"/>
            <p:cNvSpPr/>
            <p:nvPr/>
          </p:nvSpPr>
          <p:spPr>
            <a:xfrm>
              <a:off x="2827425" y="3063700"/>
              <a:ext cx="13269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Call Graph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13" name="Google Shape;513;p39"/>
          <p:cNvSpPr/>
          <p:nvPr/>
        </p:nvSpPr>
        <p:spPr>
          <a:xfrm>
            <a:off x="4601750" y="2556950"/>
            <a:ext cx="1326900" cy="38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CFG fixpoint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4" name="Google Shape;514;p39"/>
          <p:cNvSpPr/>
          <p:nvPr/>
        </p:nvSpPr>
        <p:spPr>
          <a:xfrm>
            <a:off x="4601750" y="3699750"/>
            <a:ext cx="1326900" cy="4446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Statement semantics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15" name="Google Shape;515;p39"/>
          <p:cNvSpPr/>
          <p:nvPr/>
        </p:nvSpPr>
        <p:spPr>
          <a:xfrm>
            <a:off x="6475575" y="1877875"/>
            <a:ext cx="1326900" cy="3897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libri"/>
                <a:ea typeface="Calibri"/>
                <a:cs typeface="Calibri"/>
                <a:sym typeface="Calibri"/>
              </a:rPr>
              <a:t>Checks</a:t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16" name="Google Shape;516;p39"/>
          <p:cNvGrpSpPr/>
          <p:nvPr/>
        </p:nvGrpSpPr>
        <p:grpSpPr>
          <a:xfrm>
            <a:off x="6399375" y="2537850"/>
            <a:ext cx="1479300" cy="1441500"/>
            <a:chOff x="6377775" y="1102200"/>
            <a:chExt cx="1479300" cy="1441500"/>
          </a:xfrm>
        </p:grpSpPr>
        <p:sp>
          <p:nvSpPr>
            <p:cNvPr id="517" name="Google Shape;517;p39"/>
            <p:cNvSpPr/>
            <p:nvPr/>
          </p:nvSpPr>
          <p:spPr>
            <a:xfrm>
              <a:off x="6377775" y="1102200"/>
              <a:ext cx="1479300" cy="1441500"/>
            </a:xfrm>
            <a:prstGeom prst="roundRect">
              <a:avLst>
                <a:gd fmla="val 6874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Abstract state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8" name="Google Shape;518;p39"/>
            <p:cNvSpPr/>
            <p:nvPr/>
          </p:nvSpPr>
          <p:spPr>
            <a:xfrm>
              <a:off x="6453975" y="2002350"/>
              <a:ext cx="1326900" cy="444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Value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19" name="Google Shape;519;p39"/>
            <p:cNvSpPr/>
            <p:nvPr/>
          </p:nvSpPr>
          <p:spPr>
            <a:xfrm>
              <a:off x="6453975" y="1472525"/>
              <a:ext cx="1326900" cy="4446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0" lIns="0" spcFirstLastPara="1" rIns="0" wrap="square" tIns="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Heap 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Domain</a:t>
              </a:r>
              <a:endParaRPr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520" name="Google Shape;520;p39"/>
          <p:cNvCxnSpPr>
            <a:stCxn id="508" idx="3"/>
            <a:endCxn id="503" idx="1"/>
          </p:cNvCxnSpPr>
          <p:nvPr/>
        </p:nvCxnSpPr>
        <p:spPr>
          <a:xfrm flipH="1" rot="10800000">
            <a:off x="1643925" y="3028938"/>
            <a:ext cx="538800" cy="2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39"/>
          <p:cNvCxnSpPr>
            <a:stCxn id="513" idx="2"/>
            <a:endCxn id="514" idx="0"/>
          </p:cNvCxnSpPr>
          <p:nvPr/>
        </p:nvCxnSpPr>
        <p:spPr>
          <a:xfrm>
            <a:off x="5265200" y="2946650"/>
            <a:ext cx="0" cy="75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39"/>
          <p:cNvCxnSpPr>
            <a:stCxn id="511" idx="3"/>
            <a:endCxn id="513" idx="1"/>
          </p:cNvCxnSpPr>
          <p:nvPr/>
        </p:nvCxnSpPr>
        <p:spPr>
          <a:xfrm flipH="1" rot="10800000">
            <a:off x="4131025" y="2751750"/>
            <a:ext cx="470700" cy="5058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39"/>
          <p:cNvCxnSpPr>
            <a:stCxn id="514" idx="1"/>
            <a:endCxn id="511" idx="3"/>
          </p:cNvCxnSpPr>
          <p:nvPr/>
        </p:nvCxnSpPr>
        <p:spPr>
          <a:xfrm rot="10800000">
            <a:off x="4131050" y="3257550"/>
            <a:ext cx="470700" cy="66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4" name="Google Shape;524;p39"/>
          <p:cNvCxnSpPr>
            <a:stCxn id="514" idx="3"/>
            <a:endCxn id="517" idx="1"/>
          </p:cNvCxnSpPr>
          <p:nvPr/>
        </p:nvCxnSpPr>
        <p:spPr>
          <a:xfrm flipH="1" rot="10800000">
            <a:off x="5928650" y="3258750"/>
            <a:ext cx="470700" cy="66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5" name="Google Shape;525;p39"/>
          <p:cNvCxnSpPr>
            <a:stCxn id="503" idx="1"/>
            <a:endCxn id="511" idx="1"/>
          </p:cNvCxnSpPr>
          <p:nvPr/>
        </p:nvCxnSpPr>
        <p:spPr>
          <a:xfrm>
            <a:off x="2182847" y="3028950"/>
            <a:ext cx="468900" cy="228600"/>
          </a:xfrm>
          <a:prstGeom prst="bentConnector3">
            <a:avLst>
              <a:gd fmla="val 4841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6" name="Google Shape;526;p39"/>
          <p:cNvCxnSpPr>
            <a:stCxn id="503" idx="1"/>
            <a:endCxn id="515" idx="1"/>
          </p:cNvCxnSpPr>
          <p:nvPr/>
        </p:nvCxnSpPr>
        <p:spPr>
          <a:xfrm flipH="1" rot="10800000">
            <a:off x="2182847" y="2072850"/>
            <a:ext cx="4292700" cy="956100"/>
          </a:xfrm>
          <a:prstGeom prst="bentConnector3">
            <a:avLst>
              <a:gd fmla="val 5288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7" name="Google Shape;527;p39"/>
          <p:cNvCxnSpPr>
            <a:stCxn id="517" idx="0"/>
            <a:endCxn id="515" idx="2"/>
          </p:cNvCxnSpPr>
          <p:nvPr/>
        </p:nvCxnSpPr>
        <p:spPr>
          <a:xfrm rot="10800000">
            <a:off x="7139025" y="2267550"/>
            <a:ext cx="0" cy="27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8" name="Google Shape;528;p39"/>
          <p:cNvCxnSpPr>
            <a:stCxn id="511" idx="0"/>
            <a:endCxn id="515" idx="1"/>
          </p:cNvCxnSpPr>
          <p:nvPr/>
        </p:nvCxnSpPr>
        <p:spPr>
          <a:xfrm rot="-5400000">
            <a:off x="4590475" y="873750"/>
            <a:ext cx="686100" cy="3084300"/>
          </a:xfrm>
          <a:prstGeom prst="bentConnector2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9" name="Google Shape;529;p39"/>
          <p:cNvSpPr txBox="1"/>
          <p:nvPr/>
        </p:nvSpPr>
        <p:spPr>
          <a:xfrm>
            <a:off x="6414675" y="964525"/>
            <a:ext cx="1448700" cy="45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warnings,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analysis dumps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0" name="Google Shape;530;p39"/>
          <p:cNvSpPr txBox="1"/>
          <p:nvPr/>
        </p:nvSpPr>
        <p:spPr>
          <a:xfrm>
            <a:off x="2664925" y="964525"/>
            <a:ext cx="1448700" cy="444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configuration,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531" name="Google Shape;531;p39"/>
          <p:cNvCxnSpPr>
            <a:stCxn id="530" idx="2"/>
          </p:cNvCxnSpPr>
          <p:nvPr/>
        </p:nvCxnSpPr>
        <p:spPr>
          <a:xfrm>
            <a:off x="3389275" y="1409125"/>
            <a:ext cx="0" cy="260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32" name="Google Shape;532;p39"/>
          <p:cNvCxnSpPr>
            <a:stCxn id="529" idx="2"/>
          </p:cNvCxnSpPr>
          <p:nvPr/>
        </p:nvCxnSpPr>
        <p:spPr>
          <a:xfrm>
            <a:off x="7139025" y="1422025"/>
            <a:ext cx="0" cy="22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triangle"/>
            <a:tailEnd len="med" w="med" type="none"/>
          </a:ln>
        </p:spPr>
      </p:cxnSp>
      <p:sp>
        <p:nvSpPr>
          <p:cNvPr id="533" name="Google Shape;533;p39"/>
          <p:cNvSpPr txBox="1"/>
          <p:nvPr/>
        </p:nvSpPr>
        <p:spPr>
          <a:xfrm>
            <a:off x="429675" y="3629850"/>
            <a:ext cx="172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language-dependent</a:t>
            </a:r>
            <a:endParaRPr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configurable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4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539" name="Google Shape;539;p4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41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545" name="Google Shape;545;p41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Understand the high-level architecture of LiSA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Call resolution and evaluation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Statement rewriting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Memory abstraction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Value abstraction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A first value analysis: the domain of Signs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simple relational analysis: the domain of Upper bounds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Products and relational analyses: the domain of Pentagons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Information flow: the Taint analysis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546" name="Google Shape;546;p4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bit of history…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Back in 2020, where it all began:</a:t>
            </a:r>
            <a:endParaRPr/>
          </a:p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175" y="1466050"/>
            <a:ext cx="1107000" cy="110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58348" y="2443273"/>
            <a:ext cx="1107000" cy="11070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76" name="Google Shape;7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1034" y="3392401"/>
            <a:ext cx="1089300" cy="11070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77" name="Google Shape;77;p15"/>
          <p:cNvSpPr txBox="1"/>
          <p:nvPr/>
        </p:nvSpPr>
        <p:spPr>
          <a:xfrm>
            <a:off x="1811625" y="1466075"/>
            <a:ext cx="4056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Just started a PhD at Ca’ Foscari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Working at JuliaSoft on Julia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Background: taint analysis, Java/C#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1802775" y="3392425"/>
            <a:ext cx="4056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Research Fellow at Ca’ Foscari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Developer of μJS in Verona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Background: string analysis, JavaScript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3149350" y="2443300"/>
            <a:ext cx="4056600" cy="110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Assistant Professor at Ca’ Foscari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Worked on Julia, Sample, Checkmate, …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Background: C-like languages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42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what are states, really?</a:t>
            </a:r>
            <a:endParaRPr/>
          </a:p>
        </p:txBody>
      </p:sp>
      <p:sp>
        <p:nvSpPr>
          <p:cNvPr id="552" name="Google Shape;552;p42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Abstract states must be built, merged, and compared during the fixpoint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Lattice operators are required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Avenues for processing expressions are required</a:t>
            </a:r>
            <a:endParaRPr/>
          </a:p>
        </p:txBody>
      </p:sp>
      <p:sp>
        <p:nvSpPr>
          <p:cNvPr id="553" name="Google Shape;553;p4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54" name="Google Shape;554;p42"/>
          <p:cNvGraphicFramePr/>
          <p:nvPr/>
        </p:nvGraphicFramePr>
        <p:xfrm>
          <a:off x="1233888" y="257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2205125"/>
              </a:tblGrid>
              <a:tr h="17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Lattice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L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lessOrEqual(other: L): boolean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lub(other: L): 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widening(other: L): 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top(): 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bottom(): L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55" name="Google Shape;555;p42"/>
          <p:cNvGraphicFramePr/>
          <p:nvPr/>
        </p:nvGraphicFramePr>
        <p:xfrm>
          <a:off x="4769638" y="257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316235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SemanticDomain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D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assign(id: ID, expression: SymbExpr): 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smallStepSemantics(expression: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SymbExpr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): 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satisfies(expression: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SymbExpr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): Satisfiability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assume(expression: 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SymbExpr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): D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556" name="Google Shape;556;p42"/>
          <p:cNvSpPr txBox="1"/>
          <p:nvPr/>
        </p:nvSpPr>
        <p:spPr>
          <a:xfrm>
            <a:off x="1020900" y="4049875"/>
            <a:ext cx="7102200" cy="5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Abstract State, Value Domain, and Heap Domain all implement both!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0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43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Examples (with less pseudocode)</a:t>
            </a:r>
            <a:endParaRPr/>
          </a:p>
        </p:txBody>
      </p:sp>
      <p:sp>
        <p:nvSpPr>
          <p:cNvPr id="562" name="Google Shape;562;p4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63" name="Google Shape;563;p43"/>
          <p:cNvSpPr txBox="1"/>
          <p:nvPr>
            <p:ph idx="1" type="body"/>
          </p:nvPr>
        </p:nvSpPr>
        <p:spPr>
          <a:xfrm>
            <a:off x="471900" y="988875"/>
            <a:ext cx="8544900" cy="119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Plus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semantics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(): </a:t>
            </a: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// left + right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if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or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type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is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smallStepSemantics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BinaryExpression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“cat”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 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else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: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smallStepSemantics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BinaryExpression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“</a:t>
            </a:r>
            <a:r>
              <a:rPr b="1"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”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left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right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4" name="Google Shape;564;p43"/>
          <p:cNvSpPr txBox="1"/>
          <p:nvPr>
            <p:ph idx="1" type="body"/>
          </p:nvPr>
        </p:nvSpPr>
        <p:spPr>
          <a:xfrm>
            <a:off x="460950" y="2269000"/>
            <a:ext cx="8222100" cy="124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Conditional.semantics(): </a:t>
            </a: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// condition ? ifTrue : ifFalse</a:t>
            </a:r>
            <a:endParaRPr sz="1400">
              <a:solidFill>
                <a:srgbClr val="666666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sat</a:t>
            </a: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.satisfies(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condition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tt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.assume(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condition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smallStepSemantics(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ifTrue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ff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.assume(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condition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.negate()).smallStepSemantics(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ifFalse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sat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.isTrue() ?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tt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: 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sat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.isFalse() ?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ff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: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tt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.lub(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ff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65" name="Google Shape;565;p43"/>
          <p:cNvSpPr txBox="1"/>
          <p:nvPr>
            <p:ph idx="1" type="body"/>
          </p:nvPr>
        </p:nvSpPr>
        <p:spPr>
          <a:xfrm>
            <a:off x="460950" y="3597425"/>
            <a:ext cx="8222100" cy="97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PreIncrement.semantics(): </a:t>
            </a:r>
            <a:r>
              <a:rPr lang="en" sz="1400">
                <a:solidFill>
                  <a:srgbClr val="666666"/>
                </a:solidFill>
                <a:latin typeface="Roboto Mono"/>
                <a:ea typeface="Roboto Mono"/>
                <a:cs typeface="Roboto Mono"/>
                <a:sym typeface="Roboto Mono"/>
              </a:rPr>
              <a:t>// ++var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	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BinaryExpression(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“+”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new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Const(</a:t>
            </a:r>
            <a:r>
              <a:rPr lang="en" sz="1400">
                <a:solidFill>
                  <a:schemeClr val="accent3"/>
                </a:solidFill>
                <a:latin typeface="Roboto Mono"/>
                <a:ea typeface="Roboto Mono"/>
                <a:cs typeface="Roboto Mono"/>
                <a:sym typeface="Roboto Mono"/>
              </a:rPr>
              <a:t>1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d1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=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domain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.assign(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add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4572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return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 d1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smallStepSemantics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106040"/>
                </a:solidFill>
                <a:latin typeface="Roboto Mono"/>
                <a:ea typeface="Roboto Mono"/>
                <a:cs typeface="Roboto Mono"/>
                <a:sym typeface="Roboto Mono"/>
              </a:rPr>
              <a:t>var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)</a:t>
            </a:r>
            <a:endParaRPr sz="1400">
              <a:solidFill>
                <a:schemeClr val="dk2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cxnSp>
        <p:nvCxnSpPr>
          <p:cNvPr id="566" name="Google Shape;566;p43"/>
          <p:cNvCxnSpPr/>
          <p:nvPr/>
        </p:nvCxnSpPr>
        <p:spPr>
          <a:xfrm>
            <a:off x="2523625" y="1727050"/>
            <a:ext cx="1901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7" name="Google Shape;567;p43"/>
          <p:cNvCxnSpPr/>
          <p:nvPr/>
        </p:nvCxnSpPr>
        <p:spPr>
          <a:xfrm>
            <a:off x="2523625" y="2147225"/>
            <a:ext cx="1901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8" name="Google Shape;568;p43"/>
          <p:cNvCxnSpPr/>
          <p:nvPr/>
        </p:nvCxnSpPr>
        <p:spPr>
          <a:xfrm>
            <a:off x="4227475" y="2995775"/>
            <a:ext cx="1901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69" name="Google Shape;569;p43"/>
          <p:cNvCxnSpPr/>
          <p:nvPr/>
        </p:nvCxnSpPr>
        <p:spPr>
          <a:xfrm>
            <a:off x="5189850" y="3201725"/>
            <a:ext cx="1901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0" name="Google Shape;570;p43"/>
          <p:cNvCxnSpPr/>
          <p:nvPr/>
        </p:nvCxnSpPr>
        <p:spPr>
          <a:xfrm>
            <a:off x="2082250" y="4538975"/>
            <a:ext cx="19011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1" name="Google Shape;571;p43"/>
          <p:cNvCxnSpPr/>
          <p:nvPr/>
        </p:nvCxnSpPr>
        <p:spPr>
          <a:xfrm>
            <a:off x="2408725" y="2783575"/>
            <a:ext cx="9450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2" name="Google Shape;572;p43"/>
          <p:cNvCxnSpPr/>
          <p:nvPr/>
        </p:nvCxnSpPr>
        <p:spPr>
          <a:xfrm>
            <a:off x="2293350" y="2995775"/>
            <a:ext cx="63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3" name="Google Shape;573;p43"/>
          <p:cNvCxnSpPr/>
          <p:nvPr/>
        </p:nvCxnSpPr>
        <p:spPr>
          <a:xfrm>
            <a:off x="2293350" y="3201725"/>
            <a:ext cx="63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p43"/>
          <p:cNvCxnSpPr/>
          <p:nvPr/>
        </p:nvCxnSpPr>
        <p:spPr>
          <a:xfrm>
            <a:off x="6567700" y="3414850"/>
            <a:ext cx="3069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5" name="Google Shape;575;p43"/>
          <p:cNvCxnSpPr/>
          <p:nvPr/>
        </p:nvCxnSpPr>
        <p:spPr>
          <a:xfrm>
            <a:off x="2293350" y="4323650"/>
            <a:ext cx="631800" cy="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44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classes for value analyses</a:t>
            </a:r>
            <a:endParaRPr/>
          </a:p>
        </p:txBody>
      </p:sp>
      <p:sp>
        <p:nvSpPr>
          <p:cNvPr id="581" name="Google Shape;581;p4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582" name="Google Shape;582;p44"/>
          <p:cNvGraphicFramePr/>
          <p:nvPr/>
        </p:nvGraphicFramePr>
        <p:xfrm>
          <a:off x="5452288" y="1212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6763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SemanticDomain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3" name="Google Shape;583;p44"/>
          <p:cNvGraphicFramePr/>
          <p:nvPr/>
        </p:nvGraphicFramePr>
        <p:xfrm>
          <a:off x="2015388" y="12119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673350"/>
              </a:tblGrid>
              <a:tr h="17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Lattice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584" name="Google Shape;584;p44"/>
          <p:cNvGraphicFramePr/>
          <p:nvPr/>
        </p:nvGraphicFramePr>
        <p:xfrm>
          <a:off x="3733850" y="1968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6763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</a:t>
                      </a: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Domain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sp>
        <p:nvSpPr>
          <p:cNvPr id="585" name="Google Shape;585;p44"/>
          <p:cNvSpPr txBox="1"/>
          <p:nvPr/>
        </p:nvSpPr>
        <p:spPr>
          <a:xfrm>
            <a:off x="471900" y="2309250"/>
            <a:ext cx="57366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 Value Domain is a </a:t>
            </a:r>
            <a:r>
              <a:rPr b="1"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lattice element</a:t>
            </a:r>
            <a:endParaRPr b="1"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Its state carries the abstract information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Lattice operators compare/combine that information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A Value Domain can be used as a </a:t>
            </a:r>
            <a:r>
              <a:rPr b="1"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pre-state</a:t>
            </a:r>
            <a:endParaRPr b="1"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Semantic Domain operators can transform it into a post-state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6" name="Google Shape;586;p44"/>
          <p:cNvSpPr txBox="1"/>
          <p:nvPr/>
        </p:nvSpPr>
        <p:spPr>
          <a:xfrm>
            <a:off x="1034250" y="4295450"/>
            <a:ext cx="70755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Can we further modularize?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87" name="Google Shape;587;p44"/>
          <p:cNvGrpSpPr/>
          <p:nvPr/>
        </p:nvGrpSpPr>
        <p:grpSpPr>
          <a:xfrm>
            <a:off x="2853550" y="1501500"/>
            <a:ext cx="3439200" cy="461975"/>
            <a:chOff x="2853550" y="1501500"/>
            <a:chExt cx="3439200" cy="461975"/>
          </a:xfrm>
        </p:grpSpPr>
        <p:cxnSp>
          <p:nvCxnSpPr>
            <p:cNvPr id="588" name="Google Shape;588;p44"/>
            <p:cNvCxnSpPr/>
            <p:nvPr/>
          </p:nvCxnSpPr>
          <p:spPr>
            <a:xfrm rot="10800000">
              <a:off x="6290450" y="1501600"/>
              <a:ext cx="0" cy="27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89" name="Google Shape;589;p44"/>
            <p:cNvCxnSpPr/>
            <p:nvPr/>
          </p:nvCxnSpPr>
          <p:spPr>
            <a:xfrm rot="10800000">
              <a:off x="2854450" y="1773925"/>
              <a:ext cx="3438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590" name="Google Shape;590;p44"/>
            <p:cNvCxnSpPr/>
            <p:nvPr/>
          </p:nvCxnSpPr>
          <p:spPr>
            <a:xfrm rot="10800000">
              <a:off x="2853550" y="1501500"/>
              <a:ext cx="0" cy="27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591" name="Google Shape;591;p44"/>
            <p:cNvCxnSpPr/>
            <p:nvPr/>
          </p:nvCxnSpPr>
          <p:spPr>
            <a:xfrm>
              <a:off x="4582950" y="1773575"/>
              <a:ext cx="0" cy="189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5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45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Relational vs Non-Relational</a:t>
            </a:r>
            <a:endParaRPr/>
          </a:p>
        </p:txBody>
      </p:sp>
      <p:sp>
        <p:nvSpPr>
          <p:cNvPr id="597" name="Google Shape;597;p45"/>
          <p:cNvSpPr txBox="1"/>
          <p:nvPr>
            <p:ph idx="1" type="body"/>
          </p:nvPr>
        </p:nvSpPr>
        <p:spPr>
          <a:xfrm>
            <a:off x="471900" y="988875"/>
            <a:ext cx="8222100" cy="9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/>
              <a:t>Relational analyses have specific structures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Hard to factor out general implementation patterns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598" name="Google Shape;598;p4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99" name="Google Shape;599;p45"/>
          <p:cNvSpPr txBox="1"/>
          <p:nvPr>
            <p:ph idx="1" type="body"/>
          </p:nvPr>
        </p:nvSpPr>
        <p:spPr>
          <a:xfrm>
            <a:off x="471900" y="1860800"/>
            <a:ext cx="8222100" cy="15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Non-relational analyses instead share a common structure: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Track values of single variables through a </a:t>
            </a:r>
            <a:r>
              <a:rPr b="1" lang="en"/>
              <a:t>function</a:t>
            </a:r>
            <a:r>
              <a:rPr lang="en"/>
              <a:t> (i.e., a map)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mapping changes </a:t>
            </a:r>
            <a:r>
              <a:rPr b="1" lang="en"/>
              <a:t>only with assignments</a:t>
            </a:r>
            <a:r>
              <a:rPr lang="en"/>
              <a:t> (usually)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Evaluation logic is </a:t>
            </a:r>
            <a:r>
              <a:rPr b="1" lang="en"/>
              <a:t>analysis-specific</a:t>
            </a:r>
            <a:endParaRPr>
              <a:solidFill>
                <a:schemeClr val="accent3"/>
              </a:solidFill>
            </a:endParaRPr>
          </a:p>
        </p:txBody>
      </p:sp>
      <p:sp>
        <p:nvSpPr>
          <p:cNvPr id="600" name="Google Shape;600;p45"/>
          <p:cNvSpPr txBox="1"/>
          <p:nvPr>
            <p:ph idx="1" type="body"/>
          </p:nvPr>
        </p:nvSpPr>
        <p:spPr>
          <a:xfrm>
            <a:off x="471900" y="3393525"/>
            <a:ext cx="82221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There is space for modularization!</a:t>
            </a:r>
            <a:endParaRPr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Abstract common logic (map and assignment)</a:t>
            </a:r>
            <a:endParaRPr>
              <a:solidFill>
                <a:schemeClr val="accent3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Build instances of atomic information with domain-specific logic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46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 classes for value analyses</a:t>
            </a:r>
            <a:endParaRPr/>
          </a:p>
        </p:txBody>
      </p:sp>
      <p:sp>
        <p:nvSpPr>
          <p:cNvPr id="606" name="Google Shape;606;p4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aphicFrame>
        <p:nvGraphicFramePr>
          <p:cNvPr id="607" name="Google Shape;607;p46"/>
          <p:cNvGraphicFramePr/>
          <p:nvPr/>
        </p:nvGraphicFramePr>
        <p:xfrm>
          <a:off x="848625" y="216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3135600"/>
              </a:tblGrid>
              <a:tr h="17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NonRelationalElement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T, F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satisfies(expr: SymbExpr, env: F): Satisfiability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assume(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expr: SymbExpr, env: F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): F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8" name="Google Shape;608;p46"/>
          <p:cNvGraphicFramePr/>
          <p:nvPr/>
        </p:nvGraphicFramePr>
        <p:xfrm>
          <a:off x="6619050" y="112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6763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SemanticDomain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09" name="Google Shape;609;p46"/>
          <p:cNvGraphicFramePr/>
          <p:nvPr/>
        </p:nvGraphicFramePr>
        <p:xfrm>
          <a:off x="3182200" y="11214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673350"/>
              </a:tblGrid>
              <a:tr h="17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Lattice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0" name="Google Shape;610;p46"/>
          <p:cNvGraphicFramePr/>
          <p:nvPr/>
        </p:nvGraphicFramePr>
        <p:xfrm>
          <a:off x="6619050" y="1876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6763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ValueDomain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pSp>
        <p:nvGrpSpPr>
          <p:cNvPr id="611" name="Google Shape;611;p46"/>
          <p:cNvGrpSpPr/>
          <p:nvPr/>
        </p:nvGrpSpPr>
        <p:grpSpPr>
          <a:xfrm>
            <a:off x="4020313" y="1410925"/>
            <a:ext cx="3439200" cy="466800"/>
            <a:chOff x="3643575" y="1310500"/>
            <a:chExt cx="3439200" cy="466800"/>
          </a:xfrm>
        </p:grpSpPr>
        <p:cxnSp>
          <p:nvCxnSpPr>
            <p:cNvPr id="612" name="Google Shape;612;p46"/>
            <p:cNvCxnSpPr/>
            <p:nvPr/>
          </p:nvCxnSpPr>
          <p:spPr>
            <a:xfrm rot="10800000">
              <a:off x="7080475" y="1310500"/>
              <a:ext cx="0" cy="466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613" name="Google Shape;613;p46"/>
            <p:cNvCxnSpPr/>
            <p:nvPr/>
          </p:nvCxnSpPr>
          <p:spPr>
            <a:xfrm rot="10800000">
              <a:off x="3644475" y="1582925"/>
              <a:ext cx="3438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14" name="Google Shape;614;p46"/>
            <p:cNvCxnSpPr/>
            <p:nvPr/>
          </p:nvCxnSpPr>
          <p:spPr>
            <a:xfrm rot="10800000">
              <a:off x="3643575" y="1310500"/>
              <a:ext cx="0" cy="277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</p:grpSp>
      <p:graphicFrame>
        <p:nvGraphicFramePr>
          <p:cNvPr id="615" name="Google Shape;615;p46"/>
          <p:cNvGraphicFramePr/>
          <p:nvPr/>
        </p:nvGraphicFramePr>
        <p:xfrm>
          <a:off x="4304300" y="21657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994675"/>
              </a:tblGrid>
              <a:tr h="17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FunctionalLattice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F, K, V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getState(key: K): V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putState(key: K, value: V): F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6" name="Google Shape;616;p46"/>
          <p:cNvGraphicFramePr/>
          <p:nvPr/>
        </p:nvGraphicFramePr>
        <p:xfrm>
          <a:off x="4412288" y="309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778700"/>
              </a:tblGrid>
              <a:tr h="2025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Environment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M, 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72675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eval(expr: SymbExpr): 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7" name="Google Shape;617;p46"/>
          <p:cNvGraphicFramePr/>
          <p:nvPr/>
        </p:nvGraphicFramePr>
        <p:xfrm>
          <a:off x="4353038" y="3822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1897200"/>
              </a:tblGrid>
              <a:tr h="10000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ValueEnvironment: 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D9D2E9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8" name="Google Shape;618;p46"/>
          <p:cNvGraphicFramePr/>
          <p:nvPr/>
        </p:nvGraphicFramePr>
        <p:xfrm>
          <a:off x="1290413" y="309468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2252025"/>
              </a:tblGrid>
              <a:tr h="17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NonRelationalDomain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T, F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  <a:tr h="159950">
                <a:tc>
                  <a:txBody>
                    <a:bodyPr/>
                    <a:lstStyle/>
                    <a:p>
                      <a:pPr indent="0" lvl="0" marL="0" rtl="0" algn="l">
                        <a:lnSpc>
                          <a:spcPct val="1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+ eval(</a:t>
                      </a:r>
                      <a:r>
                        <a:rPr lang="en" sz="1200">
                          <a:solidFill>
                            <a:schemeClr val="dk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expr: SymbExpr, env: F</a:t>
                      </a:r>
                      <a:r>
                        <a:rPr lang="en" sz="12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): T</a:t>
                      </a:r>
                      <a:endParaRPr sz="12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99999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619" name="Google Shape;619;p46"/>
          <p:cNvGraphicFramePr/>
          <p:nvPr/>
        </p:nvGraphicFramePr>
        <p:xfrm>
          <a:off x="1176013" y="382246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{D91CE316-C8F7-428F-AA6B-6466282C62C1}</a:tableStyleId>
              </a:tblPr>
              <a:tblGrid>
                <a:gridCol w="2480800"/>
              </a:tblGrid>
              <a:tr h="1732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i="1" lang="en" u="sng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NonRelationalValueDomain</a:t>
                      </a:r>
                      <a:r>
                        <a:rPr lang="en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: T</a:t>
                      </a:r>
                      <a:endParaRPr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T="91425" marB="91425" marR="91425" marL="91425" anchor="ctr">
                    <a:solidFill>
                      <a:srgbClr val="FFF2CC"/>
                    </a:solidFill>
                  </a:tcPr>
                </a:tc>
              </a:tr>
            </a:tbl>
          </a:graphicData>
        </a:graphic>
      </p:graphicFrame>
      <p:cxnSp>
        <p:nvCxnSpPr>
          <p:cNvPr id="620" name="Google Shape;620;p46"/>
          <p:cNvCxnSpPr/>
          <p:nvPr/>
        </p:nvCxnSpPr>
        <p:spPr>
          <a:xfrm rot="10800000">
            <a:off x="2416513" y="3585375"/>
            <a:ext cx="1800" cy="2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1" name="Google Shape;621;p46"/>
          <p:cNvCxnSpPr/>
          <p:nvPr/>
        </p:nvCxnSpPr>
        <p:spPr>
          <a:xfrm rot="10800000">
            <a:off x="2415513" y="2857575"/>
            <a:ext cx="1800" cy="2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2" name="Google Shape;622;p46"/>
          <p:cNvCxnSpPr/>
          <p:nvPr/>
        </p:nvCxnSpPr>
        <p:spPr>
          <a:xfrm rot="10800000">
            <a:off x="5300750" y="3585375"/>
            <a:ext cx="1800" cy="2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3" name="Google Shape;623;p46"/>
          <p:cNvCxnSpPr/>
          <p:nvPr/>
        </p:nvCxnSpPr>
        <p:spPr>
          <a:xfrm rot="10800000">
            <a:off x="5300763" y="2857575"/>
            <a:ext cx="1800" cy="235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624" name="Google Shape;624;p46"/>
          <p:cNvGrpSpPr/>
          <p:nvPr/>
        </p:nvGrpSpPr>
        <p:grpSpPr>
          <a:xfrm>
            <a:off x="2412013" y="1679200"/>
            <a:ext cx="1608300" cy="486600"/>
            <a:chOff x="2035275" y="1578775"/>
            <a:chExt cx="1608300" cy="486600"/>
          </a:xfrm>
        </p:grpSpPr>
        <p:cxnSp>
          <p:nvCxnSpPr>
            <p:cNvPr id="625" name="Google Shape;625;p46"/>
            <p:cNvCxnSpPr/>
            <p:nvPr/>
          </p:nvCxnSpPr>
          <p:spPr>
            <a:xfrm rot="10800000">
              <a:off x="2035275" y="1583000"/>
              <a:ext cx="16083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626" name="Google Shape;626;p46"/>
            <p:cNvCxnSpPr/>
            <p:nvPr/>
          </p:nvCxnSpPr>
          <p:spPr>
            <a:xfrm rot="10800000">
              <a:off x="2040025" y="1578775"/>
              <a:ext cx="0" cy="4866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27" name="Google Shape;627;p46"/>
          <p:cNvGrpSpPr/>
          <p:nvPr/>
        </p:nvGrpSpPr>
        <p:grpSpPr>
          <a:xfrm>
            <a:off x="4015863" y="1683150"/>
            <a:ext cx="1290900" cy="479900"/>
            <a:chOff x="3639125" y="1582725"/>
            <a:chExt cx="1290900" cy="479900"/>
          </a:xfrm>
        </p:grpSpPr>
        <p:cxnSp>
          <p:nvCxnSpPr>
            <p:cNvPr id="628" name="Google Shape;628;p46"/>
            <p:cNvCxnSpPr/>
            <p:nvPr/>
          </p:nvCxnSpPr>
          <p:spPr>
            <a:xfrm>
              <a:off x="3639125" y="1811000"/>
              <a:ext cx="12909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29" name="Google Shape;629;p46"/>
            <p:cNvCxnSpPr/>
            <p:nvPr/>
          </p:nvCxnSpPr>
          <p:spPr>
            <a:xfrm>
              <a:off x="3643850" y="1582725"/>
              <a:ext cx="0" cy="229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  <p:cxnSp>
          <p:nvCxnSpPr>
            <p:cNvPr id="630" name="Google Shape;630;p46"/>
            <p:cNvCxnSpPr/>
            <p:nvPr/>
          </p:nvCxnSpPr>
          <p:spPr>
            <a:xfrm>
              <a:off x="4924025" y="1810325"/>
              <a:ext cx="0" cy="252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grpSp>
        <p:nvGrpSpPr>
          <p:cNvPr id="631" name="Google Shape;631;p46"/>
          <p:cNvGrpSpPr/>
          <p:nvPr/>
        </p:nvGrpSpPr>
        <p:grpSpPr>
          <a:xfrm>
            <a:off x="5298838" y="2165800"/>
            <a:ext cx="2159700" cy="1579800"/>
            <a:chOff x="4922100" y="2065375"/>
            <a:chExt cx="2159700" cy="1579800"/>
          </a:xfrm>
        </p:grpSpPr>
        <p:cxnSp>
          <p:nvCxnSpPr>
            <p:cNvPr id="632" name="Google Shape;632;p46"/>
            <p:cNvCxnSpPr/>
            <p:nvPr/>
          </p:nvCxnSpPr>
          <p:spPr>
            <a:xfrm>
              <a:off x="7080475" y="2065375"/>
              <a:ext cx="0" cy="15798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triangle"/>
              <a:tailEnd len="med" w="med" type="none"/>
            </a:ln>
          </p:spPr>
        </p:cxnSp>
        <p:cxnSp>
          <p:nvCxnSpPr>
            <p:cNvPr id="633" name="Google Shape;633;p46"/>
            <p:cNvCxnSpPr/>
            <p:nvPr/>
          </p:nvCxnSpPr>
          <p:spPr>
            <a:xfrm>
              <a:off x="4922100" y="3641075"/>
              <a:ext cx="2159700" cy="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dash"/>
              <a:round/>
              <a:headEnd len="med" w="med" type="none"/>
              <a:tailEnd len="med" w="med" type="none"/>
            </a:ln>
          </p:spPr>
        </p:cxnSp>
      </p:grpSp>
      <p:sp>
        <p:nvSpPr>
          <p:cNvPr id="634" name="Google Shape;634;p46"/>
          <p:cNvSpPr/>
          <p:nvPr/>
        </p:nvSpPr>
        <p:spPr>
          <a:xfrm>
            <a:off x="769800" y="2014900"/>
            <a:ext cx="3313500" cy="2262600"/>
          </a:xfrm>
          <a:prstGeom prst="roundRect">
            <a:avLst>
              <a:gd fmla="val 6042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5" name="Google Shape;635;p46"/>
          <p:cNvSpPr txBox="1"/>
          <p:nvPr/>
        </p:nvSpPr>
        <p:spPr>
          <a:xfrm>
            <a:off x="471900" y="1171450"/>
            <a:ext cx="19947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alues of variables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l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attice structure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val logic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6" name="Google Shape;636;p46"/>
          <p:cNvSpPr txBox="1"/>
          <p:nvPr/>
        </p:nvSpPr>
        <p:spPr>
          <a:xfrm>
            <a:off x="5930900" y="3815613"/>
            <a:ext cx="27981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v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ariable mapping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o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ne instance per state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d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elegate to NRVD for eval logic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37" name="Google Shape;637;p46"/>
          <p:cNvSpPr/>
          <p:nvPr/>
        </p:nvSpPr>
        <p:spPr>
          <a:xfrm>
            <a:off x="4202275" y="2093675"/>
            <a:ext cx="2194500" cy="2103300"/>
          </a:xfrm>
          <a:prstGeom prst="roundRect">
            <a:avLst>
              <a:gd fmla="val 6042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p47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Sign domain</a:t>
            </a:r>
            <a:endParaRPr/>
          </a:p>
        </p:txBody>
      </p:sp>
      <p:sp>
        <p:nvSpPr>
          <p:cNvPr id="643" name="Google Shape;643;p4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644" name="Google Shape;644;p47"/>
          <p:cNvSpPr txBox="1"/>
          <p:nvPr/>
        </p:nvSpPr>
        <p:spPr>
          <a:xfrm>
            <a:off x="7456825" y="1527075"/>
            <a:ext cx="30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T</a:t>
            </a:r>
            <a:endParaRPr b="1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5" name="Google Shape;645;p47"/>
          <p:cNvSpPr txBox="1"/>
          <p:nvPr/>
        </p:nvSpPr>
        <p:spPr>
          <a:xfrm>
            <a:off x="7135400" y="3144600"/>
            <a:ext cx="9507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丄</a:t>
            </a:r>
            <a:endParaRPr b="1" sz="13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6" name="Google Shape;646;p47"/>
          <p:cNvSpPr txBox="1"/>
          <p:nvPr/>
        </p:nvSpPr>
        <p:spPr>
          <a:xfrm>
            <a:off x="6717350" y="2369685"/>
            <a:ext cx="30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-</a:t>
            </a:r>
            <a:endParaRPr b="1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7" name="Google Shape;647;p47"/>
          <p:cNvSpPr txBox="1"/>
          <p:nvPr/>
        </p:nvSpPr>
        <p:spPr>
          <a:xfrm>
            <a:off x="7456825" y="2369675"/>
            <a:ext cx="30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endParaRPr b="1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48" name="Google Shape;648;p47"/>
          <p:cNvSpPr txBox="1"/>
          <p:nvPr/>
        </p:nvSpPr>
        <p:spPr>
          <a:xfrm>
            <a:off x="8196300" y="2369685"/>
            <a:ext cx="307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+</a:t>
            </a:r>
            <a:endParaRPr b="1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49" name="Google Shape;649;p47"/>
          <p:cNvCxnSpPr>
            <a:stCxn id="644" idx="2"/>
            <a:endCxn id="647" idx="0"/>
          </p:cNvCxnSpPr>
          <p:nvPr/>
        </p:nvCxnSpPr>
        <p:spPr>
          <a:xfrm>
            <a:off x="7610725" y="1852875"/>
            <a:ext cx="0" cy="51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47"/>
          <p:cNvCxnSpPr>
            <a:stCxn id="647" idx="2"/>
            <a:endCxn id="645" idx="0"/>
          </p:cNvCxnSpPr>
          <p:nvPr/>
        </p:nvCxnSpPr>
        <p:spPr>
          <a:xfrm>
            <a:off x="7610725" y="2695475"/>
            <a:ext cx="0" cy="44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47"/>
          <p:cNvCxnSpPr>
            <a:stCxn id="646" idx="2"/>
            <a:endCxn id="645" idx="0"/>
          </p:cNvCxnSpPr>
          <p:nvPr/>
        </p:nvCxnSpPr>
        <p:spPr>
          <a:xfrm>
            <a:off x="6871250" y="2695485"/>
            <a:ext cx="739500" cy="44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47"/>
          <p:cNvCxnSpPr>
            <a:stCxn id="645" idx="0"/>
            <a:endCxn id="648" idx="2"/>
          </p:cNvCxnSpPr>
          <p:nvPr/>
        </p:nvCxnSpPr>
        <p:spPr>
          <a:xfrm flipH="1" rot="10800000">
            <a:off x="7610750" y="2695500"/>
            <a:ext cx="739500" cy="4491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47"/>
          <p:cNvCxnSpPr>
            <a:stCxn id="646" idx="0"/>
            <a:endCxn id="644" idx="2"/>
          </p:cNvCxnSpPr>
          <p:nvPr/>
        </p:nvCxnSpPr>
        <p:spPr>
          <a:xfrm flipH="1" rot="10800000">
            <a:off x="6871250" y="1852785"/>
            <a:ext cx="739500" cy="51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47"/>
          <p:cNvCxnSpPr>
            <a:stCxn id="648" idx="0"/>
            <a:endCxn id="644" idx="2"/>
          </p:cNvCxnSpPr>
          <p:nvPr/>
        </p:nvCxnSpPr>
        <p:spPr>
          <a:xfrm rot="10800000">
            <a:off x="7610700" y="1852785"/>
            <a:ext cx="739500" cy="5169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48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660" name="Google Shape;660;p48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Understand the high-level architecture of LiSA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Call resolution and evaluation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Statement rewriting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Memory abstraction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Value abstraction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first value analysis: the domain of Signs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A simple relational analysis: the domain of Upper bounds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Products and relational analyses: the domain of Pentagons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Information flow: the Taint analysis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661" name="Google Shape;661;p4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49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Upper Bounds domain</a:t>
            </a:r>
            <a:endParaRPr/>
          </a:p>
        </p:txBody>
      </p:sp>
      <p:sp>
        <p:nvSpPr>
          <p:cNvPr id="667" name="Google Shape;667;p49"/>
          <p:cNvSpPr txBox="1"/>
          <p:nvPr>
            <p:ph idx="1" type="body"/>
          </p:nvPr>
        </p:nvSpPr>
        <p:spPr>
          <a:xfrm>
            <a:off x="471900" y="988875"/>
            <a:ext cx="8222100" cy="96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domain of Upper Bounds keep tracks of relations of the form </a:t>
            </a:r>
            <a:r>
              <a:rPr lang="en" sz="1600">
                <a:latin typeface="Roboto Mono Medium"/>
                <a:ea typeface="Roboto Mono Medium"/>
                <a:cs typeface="Roboto Mono Medium"/>
                <a:sym typeface="Roboto Mono Medium"/>
              </a:rPr>
              <a:t>x &lt; y</a:t>
            </a:r>
            <a:endParaRPr sz="1600">
              <a:latin typeface="Roboto Mono Medium"/>
              <a:ea typeface="Roboto Mono Medium"/>
              <a:cs typeface="Roboto Mono Medium"/>
              <a:sym typeface="Roboto Mono Medium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Despite this, it has a convenient non-relational-like representation:</a:t>
            </a:r>
            <a:endParaRPr sz="1600">
              <a:latin typeface="Roboto Mono Medium"/>
              <a:ea typeface="Roboto Mono Medium"/>
              <a:cs typeface="Roboto Mono Medium"/>
              <a:sym typeface="Roboto Mono Medium"/>
            </a:endParaRPr>
          </a:p>
        </p:txBody>
      </p:sp>
      <p:sp>
        <p:nvSpPr>
          <p:cNvPr id="668" name="Google Shape;668;p4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69" name="Google Shape;669;p49"/>
          <p:cNvSpPr txBox="1"/>
          <p:nvPr/>
        </p:nvSpPr>
        <p:spPr>
          <a:xfrm>
            <a:off x="2506900" y="2180275"/>
            <a:ext cx="1633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x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↦ {</a:t>
            </a:r>
            <a:r>
              <a:rPr lang="en" sz="1600">
                <a:solidFill>
                  <a:schemeClr val="l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y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600">
                <a:solidFill>
                  <a:schemeClr val="l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z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z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 ↦ {</a:t>
            </a:r>
            <a:r>
              <a:rPr lang="en" sz="1600">
                <a:solidFill>
                  <a:schemeClr val="l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w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}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0" name="Google Shape;670;p49"/>
          <p:cNvSpPr txBox="1"/>
          <p:nvPr/>
        </p:nvSpPr>
        <p:spPr>
          <a:xfrm>
            <a:off x="5164400" y="2250625"/>
            <a:ext cx="1633500" cy="9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x &lt; y</a:t>
            </a: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" sz="1600">
                <a:solidFill>
                  <a:schemeClr val="l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x &lt; z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lt2"/>
                </a:solidFill>
                <a:latin typeface="Roboto Mono Medium"/>
                <a:ea typeface="Roboto Mono Medium"/>
                <a:cs typeface="Roboto Mono Medium"/>
                <a:sym typeface="Roboto Mono Medium"/>
              </a:rPr>
              <a:t>z &lt; w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1" name="Google Shape;671;p49"/>
          <p:cNvSpPr/>
          <p:nvPr/>
        </p:nvSpPr>
        <p:spPr>
          <a:xfrm>
            <a:off x="2346100" y="2270725"/>
            <a:ext cx="160800" cy="863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2" name="Google Shape;672;p49"/>
          <p:cNvSpPr/>
          <p:nvPr/>
        </p:nvSpPr>
        <p:spPr>
          <a:xfrm rot="10800000">
            <a:off x="3632350" y="2270725"/>
            <a:ext cx="160800" cy="863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3" name="Google Shape;673;p49"/>
          <p:cNvSpPr/>
          <p:nvPr/>
        </p:nvSpPr>
        <p:spPr>
          <a:xfrm>
            <a:off x="4043275" y="2648875"/>
            <a:ext cx="957300" cy="107100"/>
          </a:xfrm>
          <a:prstGeom prst="rightArrow">
            <a:avLst>
              <a:gd fmla="val 26284" name="adj1"/>
              <a:gd fmla="val 101797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74" name="Google Shape;674;p49"/>
          <p:cNvSpPr txBox="1"/>
          <p:nvPr/>
        </p:nvSpPr>
        <p:spPr>
          <a:xfrm>
            <a:off x="1095075" y="3620475"/>
            <a:ext cx="6975300" cy="6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The expressions to look at are in conditionals! 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We have to use assume() instead of eval()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p50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Upper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Bounds domain</a:t>
            </a:r>
            <a:endParaRPr/>
          </a:p>
        </p:txBody>
      </p:sp>
      <p:sp>
        <p:nvSpPr>
          <p:cNvPr id="680" name="Google Shape;680;p5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81" name="Google Shape;681;p50"/>
          <p:cNvSpPr txBox="1"/>
          <p:nvPr/>
        </p:nvSpPr>
        <p:spPr>
          <a:xfrm>
            <a:off x="7406650" y="1328963"/>
            <a:ext cx="4083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∅</a:t>
            </a:r>
            <a:endParaRPr b="1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2" name="Google Shape;682;p50"/>
          <p:cNvSpPr txBox="1"/>
          <p:nvPr/>
        </p:nvSpPr>
        <p:spPr>
          <a:xfrm>
            <a:off x="7135450" y="3488738"/>
            <a:ext cx="9507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丄</a:t>
            </a:r>
            <a:endParaRPr b="1" sz="13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3" name="Google Shape;683;p50"/>
          <p:cNvSpPr txBox="1"/>
          <p:nvPr/>
        </p:nvSpPr>
        <p:spPr>
          <a:xfrm>
            <a:off x="6574775" y="2048888"/>
            <a:ext cx="592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4" name="Google Shape;684;p50"/>
          <p:cNvSpPr txBox="1"/>
          <p:nvPr/>
        </p:nvSpPr>
        <p:spPr>
          <a:xfrm>
            <a:off x="7356875" y="2048888"/>
            <a:ext cx="5076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{x}</a:t>
            </a:r>
            <a:endParaRPr b="1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85" name="Google Shape;685;p50"/>
          <p:cNvSpPr txBox="1"/>
          <p:nvPr/>
        </p:nvSpPr>
        <p:spPr>
          <a:xfrm>
            <a:off x="8075850" y="2048888"/>
            <a:ext cx="5487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86" name="Google Shape;686;p50"/>
          <p:cNvCxnSpPr>
            <a:stCxn id="681" idx="2"/>
            <a:endCxn id="684" idx="0"/>
          </p:cNvCxnSpPr>
          <p:nvPr/>
        </p:nvCxnSpPr>
        <p:spPr>
          <a:xfrm>
            <a:off x="7610800" y="1654763"/>
            <a:ext cx="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50"/>
          <p:cNvCxnSpPr>
            <a:stCxn id="683" idx="0"/>
            <a:endCxn id="681" idx="2"/>
          </p:cNvCxnSpPr>
          <p:nvPr/>
        </p:nvCxnSpPr>
        <p:spPr>
          <a:xfrm flipH="1" rot="10800000">
            <a:off x="6871175" y="1654688"/>
            <a:ext cx="73950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50"/>
          <p:cNvCxnSpPr>
            <a:stCxn id="685" idx="0"/>
            <a:endCxn id="681" idx="2"/>
          </p:cNvCxnSpPr>
          <p:nvPr/>
        </p:nvCxnSpPr>
        <p:spPr>
          <a:xfrm rot="10800000">
            <a:off x="7610700" y="1654688"/>
            <a:ext cx="73950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9" name="Google Shape;689;p50"/>
          <p:cNvSpPr txBox="1"/>
          <p:nvPr/>
        </p:nvSpPr>
        <p:spPr>
          <a:xfrm>
            <a:off x="6585788" y="2768800"/>
            <a:ext cx="592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0" name="Google Shape;690;p50"/>
          <p:cNvSpPr txBox="1"/>
          <p:nvPr/>
        </p:nvSpPr>
        <p:spPr>
          <a:xfrm>
            <a:off x="7257279" y="2768813"/>
            <a:ext cx="7068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{x,y}</a:t>
            </a:r>
            <a:endParaRPr b="1"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91" name="Google Shape;691;p50"/>
          <p:cNvSpPr txBox="1"/>
          <p:nvPr/>
        </p:nvSpPr>
        <p:spPr>
          <a:xfrm>
            <a:off x="8086863" y="2768800"/>
            <a:ext cx="548700" cy="3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2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endParaRPr sz="18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692" name="Google Shape;692;p50"/>
          <p:cNvCxnSpPr>
            <a:stCxn id="684" idx="2"/>
            <a:endCxn id="690" idx="0"/>
          </p:cNvCxnSpPr>
          <p:nvPr/>
        </p:nvCxnSpPr>
        <p:spPr>
          <a:xfrm>
            <a:off x="7610675" y="2374688"/>
            <a:ext cx="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50"/>
          <p:cNvCxnSpPr>
            <a:stCxn id="684" idx="2"/>
            <a:endCxn id="689" idx="0"/>
          </p:cNvCxnSpPr>
          <p:nvPr/>
        </p:nvCxnSpPr>
        <p:spPr>
          <a:xfrm flipH="1">
            <a:off x="6882275" y="2374688"/>
            <a:ext cx="72840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50"/>
          <p:cNvCxnSpPr>
            <a:stCxn id="684" idx="2"/>
            <a:endCxn id="691" idx="0"/>
          </p:cNvCxnSpPr>
          <p:nvPr/>
        </p:nvCxnSpPr>
        <p:spPr>
          <a:xfrm>
            <a:off x="7610675" y="2374688"/>
            <a:ext cx="75060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50"/>
          <p:cNvCxnSpPr>
            <a:stCxn id="690" idx="2"/>
            <a:endCxn id="682" idx="0"/>
          </p:cNvCxnSpPr>
          <p:nvPr/>
        </p:nvCxnSpPr>
        <p:spPr>
          <a:xfrm>
            <a:off x="7610679" y="3094613"/>
            <a:ext cx="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50"/>
          <p:cNvCxnSpPr>
            <a:stCxn id="690" idx="0"/>
            <a:endCxn id="683" idx="2"/>
          </p:cNvCxnSpPr>
          <p:nvPr/>
        </p:nvCxnSpPr>
        <p:spPr>
          <a:xfrm rot="10800000">
            <a:off x="6871179" y="2374613"/>
            <a:ext cx="73950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7" name="Google Shape;697;p50"/>
          <p:cNvCxnSpPr>
            <a:stCxn id="690" idx="0"/>
            <a:endCxn id="685" idx="2"/>
          </p:cNvCxnSpPr>
          <p:nvPr/>
        </p:nvCxnSpPr>
        <p:spPr>
          <a:xfrm flipH="1" rot="10800000">
            <a:off x="7610679" y="2374613"/>
            <a:ext cx="73950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8" name="Google Shape;698;p50"/>
          <p:cNvCxnSpPr>
            <a:stCxn id="689" idx="2"/>
            <a:endCxn id="682" idx="0"/>
          </p:cNvCxnSpPr>
          <p:nvPr/>
        </p:nvCxnSpPr>
        <p:spPr>
          <a:xfrm>
            <a:off x="6882188" y="3094600"/>
            <a:ext cx="72870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9" name="Google Shape;699;p50"/>
          <p:cNvCxnSpPr>
            <a:stCxn id="682" idx="0"/>
            <a:endCxn id="691" idx="2"/>
          </p:cNvCxnSpPr>
          <p:nvPr/>
        </p:nvCxnSpPr>
        <p:spPr>
          <a:xfrm flipH="1" rot="10800000">
            <a:off x="7610800" y="3094538"/>
            <a:ext cx="750300" cy="394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p51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705" name="Google Shape;705;p51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Understand the high-level architecture of LiSA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Call resolution and evaluation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Statement rewriting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Memory abstraction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Value abstraction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first value analysis: the domain of Signs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simple relational analysis: the domain of Upper bounds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Products and relational analyses: the domain of Pentagons</a:t>
            </a:r>
            <a:endParaRPr>
              <a:solidFill>
                <a:schemeClr val="accent2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Information flow: the Taint analysis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06" name="Google Shape;706;p5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6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and some motivations</a:t>
            </a:r>
            <a:endParaRPr/>
          </a:p>
        </p:txBody>
      </p:sp>
      <p:sp>
        <p:nvSpPr>
          <p:cNvPr id="85" name="Google Shape;85;p16"/>
          <p:cNvSpPr txBox="1"/>
          <p:nvPr>
            <p:ph idx="1" type="body"/>
          </p:nvPr>
        </p:nvSpPr>
        <p:spPr>
          <a:xfrm>
            <a:off x="471900" y="988875"/>
            <a:ext cx="82221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When we met, we did not have an analyzer to work with</a:t>
            </a:r>
            <a:endParaRPr/>
          </a:p>
        </p:txBody>
      </p:sp>
      <p:sp>
        <p:nvSpPr>
          <p:cNvPr id="86" name="Google Shape;86;p1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7" name="Google Shape;87;p16"/>
          <p:cNvSpPr txBox="1"/>
          <p:nvPr>
            <p:ph idx="1" type="body"/>
          </p:nvPr>
        </p:nvSpPr>
        <p:spPr>
          <a:xfrm>
            <a:off x="460950" y="3946010"/>
            <a:ext cx="8222100" cy="44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/>
              <a:t>A</a:t>
            </a:r>
            <a:r>
              <a:rPr lang="en"/>
              <a:t>nd what we found in the literature was not what we wanted</a:t>
            </a:r>
            <a:endParaRPr/>
          </a:p>
        </p:txBody>
      </p:sp>
      <p:sp>
        <p:nvSpPr>
          <p:cNvPr id="88" name="Google Shape;88;p16"/>
          <p:cNvSpPr txBox="1"/>
          <p:nvPr>
            <p:ph idx="1" type="body"/>
          </p:nvPr>
        </p:nvSpPr>
        <p:spPr>
          <a:xfrm>
            <a:off x="471900" y="1392149"/>
            <a:ext cx="8222100" cy="14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aimed at a tool that was good for our </a:t>
            </a:r>
            <a:r>
              <a:rPr b="1" lang="en"/>
              <a:t>research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different properties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 different programming languages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easy to build upon</a:t>
            </a:r>
            <a:endParaRPr/>
          </a:p>
        </p:txBody>
      </p:sp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471900" y="2789850"/>
            <a:ext cx="8222100" cy="115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… but also good for our </a:t>
            </a:r>
            <a:r>
              <a:rPr b="1" lang="en"/>
              <a:t>teaching</a:t>
            </a:r>
            <a:r>
              <a:rPr lang="en"/>
              <a:t>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with short pickup time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implementations close to their formal definition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52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Products in LiSA</a:t>
            </a:r>
            <a:endParaRPr/>
          </a:p>
        </p:txBody>
      </p:sp>
      <p:sp>
        <p:nvSpPr>
          <p:cNvPr id="712" name="Google Shape;712;p52"/>
          <p:cNvSpPr txBox="1"/>
          <p:nvPr>
            <p:ph idx="1" type="body"/>
          </p:nvPr>
        </p:nvSpPr>
        <p:spPr>
          <a:xfrm>
            <a:off x="471900" y="988875"/>
            <a:ext cx="8222100" cy="122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product is a combination of two or more analyses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 run independently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That might exchange information</a:t>
            </a:r>
            <a:endParaRPr/>
          </a:p>
        </p:txBody>
      </p:sp>
      <p:sp>
        <p:nvSpPr>
          <p:cNvPr id="713" name="Google Shape;713;p52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14" name="Google Shape;714;p52"/>
          <p:cNvSpPr txBox="1"/>
          <p:nvPr>
            <p:ph idx="1" type="body"/>
          </p:nvPr>
        </p:nvSpPr>
        <p:spPr>
          <a:xfrm>
            <a:off x="460950" y="2216775"/>
            <a:ext cx="8222100" cy="205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Regardless of the formalism, products in LiSA are just “nested” analyses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define the individual analyses beforehand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You define the product as a new analysis that contains the client ones </a:t>
            </a:r>
            <a:r>
              <a:rPr b="1" lang="en"/>
              <a:t>in its state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Char char="●"/>
            </a:pPr>
            <a:r>
              <a:rPr lang="en">
                <a:solidFill>
                  <a:schemeClr val="accent3"/>
                </a:solidFill>
              </a:rPr>
              <a:t>This maintains modularity!</a:t>
            </a:r>
            <a:endParaRPr>
              <a:solidFill>
                <a:schemeClr val="accent3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53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Pentagons domain</a:t>
            </a:r>
            <a:endParaRPr/>
          </a:p>
        </p:txBody>
      </p:sp>
      <p:sp>
        <p:nvSpPr>
          <p:cNvPr id="720" name="Google Shape;720;p53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Pentagons abstract domain is a numerical analysis that: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</a:t>
            </a:r>
            <a:r>
              <a:rPr b="1" lang="en"/>
              <a:t>relational</a:t>
            </a:r>
            <a:endParaRPr b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Is built as a </a:t>
            </a:r>
            <a:r>
              <a:rPr b="1" lang="en"/>
              <a:t>reduced product</a:t>
            </a:r>
            <a:r>
              <a:rPr lang="en"/>
              <a:t> </a:t>
            </a:r>
            <a:endParaRPr/>
          </a:p>
        </p:txBody>
      </p:sp>
      <p:sp>
        <p:nvSpPr>
          <p:cNvPr id="721" name="Google Shape;721;p53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22" name="Google Shape;72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5675" y="2402252"/>
            <a:ext cx="6932650" cy="18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3" name="Google Shape;723;p53"/>
          <p:cNvSpPr txBox="1"/>
          <p:nvPr/>
        </p:nvSpPr>
        <p:spPr>
          <a:xfrm>
            <a:off x="2153775" y="1453450"/>
            <a:ext cx="46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➡ we cannot implement it as a NRVD!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24" name="Google Shape;724;p53"/>
          <p:cNvSpPr txBox="1"/>
          <p:nvPr/>
        </p:nvSpPr>
        <p:spPr>
          <a:xfrm>
            <a:off x="3696475" y="1771775"/>
            <a:ext cx="46191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➡ we can implement it modularly!</a:t>
            </a:r>
            <a:endParaRPr sz="18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p54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Pentagons domain</a:t>
            </a:r>
            <a:endParaRPr/>
          </a:p>
        </p:txBody>
      </p:sp>
      <p:sp>
        <p:nvSpPr>
          <p:cNvPr id="730" name="Google Shape;730;p54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55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736" name="Google Shape;736;p55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Understand the high-level architecture of LiSA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Call resolution and evaluation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Statement rewriting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Memory abstraction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Value abstraction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first value analysis: the domain of Signs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simple relational analysis: the domain of Upper bounds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Products and relational analyses: the domain of Pentagons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Information flow: the Taint analysis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737" name="Google Shape;737;p55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56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Taint analysis</a:t>
            </a:r>
            <a:endParaRPr/>
          </a:p>
        </p:txBody>
      </p:sp>
      <p:sp>
        <p:nvSpPr>
          <p:cNvPr id="743" name="Google Shape;743;p56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Information Flow analyses aim at understanding how data flows from a location to another during the execution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It does not care about values, but </a:t>
            </a:r>
            <a:r>
              <a:rPr b="1" lang="en"/>
              <a:t>how</a:t>
            </a:r>
            <a:r>
              <a:rPr lang="en"/>
              <a:t> they are computed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Taint analysis is one instance of Information Flow that only considers </a:t>
            </a:r>
            <a:r>
              <a:rPr i="1" lang="en"/>
              <a:t>explicit flows</a:t>
            </a:r>
            <a:endParaRPr i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mark relevant values as tainted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mark variables as tainted when they are assigned a tainted value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After the analysis, we check where that taintedness reached</a:t>
            </a:r>
            <a:endParaRPr/>
          </a:p>
        </p:txBody>
      </p:sp>
      <p:sp>
        <p:nvSpPr>
          <p:cNvPr id="744" name="Google Shape;744;p56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p57"/>
          <p:cNvSpPr/>
          <p:nvPr/>
        </p:nvSpPr>
        <p:spPr>
          <a:xfrm>
            <a:off x="3729875" y="1944525"/>
            <a:ext cx="1340700" cy="199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0" name="Google Shape;750;p57"/>
          <p:cNvSpPr/>
          <p:nvPr/>
        </p:nvSpPr>
        <p:spPr>
          <a:xfrm>
            <a:off x="3729875" y="2176950"/>
            <a:ext cx="1340700" cy="199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1" name="Google Shape;751;p57"/>
          <p:cNvSpPr/>
          <p:nvPr/>
        </p:nvSpPr>
        <p:spPr>
          <a:xfrm>
            <a:off x="1731975" y="2176950"/>
            <a:ext cx="869700" cy="199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2" name="Google Shape;752;p57"/>
          <p:cNvSpPr/>
          <p:nvPr/>
        </p:nvSpPr>
        <p:spPr>
          <a:xfrm>
            <a:off x="1731975" y="1944525"/>
            <a:ext cx="869700" cy="199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3" name="Google Shape;753;p57"/>
          <p:cNvSpPr/>
          <p:nvPr/>
        </p:nvSpPr>
        <p:spPr>
          <a:xfrm>
            <a:off x="5681050" y="2594700"/>
            <a:ext cx="869700" cy="199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4" name="Google Shape;754;p57"/>
          <p:cNvSpPr/>
          <p:nvPr/>
        </p:nvSpPr>
        <p:spPr>
          <a:xfrm>
            <a:off x="6961250" y="2362750"/>
            <a:ext cx="869700" cy="199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5" name="Google Shape;755;p57"/>
          <p:cNvSpPr/>
          <p:nvPr/>
        </p:nvSpPr>
        <p:spPr>
          <a:xfrm>
            <a:off x="1731975" y="2362750"/>
            <a:ext cx="548700" cy="199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6" name="Google Shape;756;p57"/>
          <p:cNvSpPr/>
          <p:nvPr/>
        </p:nvSpPr>
        <p:spPr>
          <a:xfrm>
            <a:off x="4479825" y="3869200"/>
            <a:ext cx="590700" cy="199200"/>
          </a:xfrm>
          <a:prstGeom prst="rect">
            <a:avLst/>
          </a:prstGeom>
          <a:solidFill>
            <a:schemeClr val="accent6"/>
          </a:solidFill>
          <a:ln cap="flat" cmpd="sng" w="952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7" name="Google Shape;757;p57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protected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void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00F0"/>
                </a:solidFill>
                <a:latin typeface="Roboto Mono"/>
                <a:ea typeface="Roboto Mono"/>
                <a:cs typeface="Roboto Mono"/>
                <a:sym typeface="Roboto Mono"/>
              </a:rPr>
              <a:t>doPost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HttpServletRequest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request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    HttpServletResponse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response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 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b="1" lang="en" sz="1400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rPr>
              <a:t>        throws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ServletException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IOException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{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chemeClr val="accent1"/>
                </a:solidFill>
                <a:latin typeface="Roboto Mono"/>
                <a:ea typeface="Roboto Mono"/>
                <a:cs typeface="Roboto Mono"/>
                <a:sym typeface="Roboto Mono"/>
              </a:rPr>
              <a:t>boolean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success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en" sz="14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false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request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getParameter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"username"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password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request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getParameter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"password"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String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query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"SELECT * FROM users WHERE username='"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username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+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"' and password='"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password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+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"'"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t/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Statement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stmt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201090"/>
                </a:solidFill>
                <a:latin typeface="Roboto Mono"/>
                <a:ea typeface="Roboto Mono"/>
                <a:cs typeface="Roboto Mono"/>
                <a:sym typeface="Roboto Mono"/>
              </a:rPr>
              <a:t>null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Connection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DriverManager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getConnection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"jdbc:mysql://"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 +</a:t>
            </a:r>
            <a:r>
              <a:rPr lang="en" sz="1400"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b="1" lang="en" sz="14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DB_URL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                      </a:t>
            </a:r>
            <a:r>
              <a:rPr b="1" lang="en" sz="14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DB_USER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, </a:t>
            </a:r>
            <a:r>
              <a:rPr b="1" lang="en" sz="1400">
                <a:solidFill>
                  <a:srgbClr val="EE11FF"/>
                </a:solidFill>
                <a:latin typeface="Roboto Mono"/>
                <a:ea typeface="Roboto Mono"/>
                <a:cs typeface="Roboto Mono"/>
                <a:sym typeface="Roboto Mono"/>
              </a:rPr>
              <a:t>DB_PWD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Statement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stmt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conn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createStatement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();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ResultSet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rs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=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stmt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.</a:t>
            </a:r>
            <a:r>
              <a:rPr lang="en" sz="1400">
                <a:solidFill>
                  <a:schemeClr val="dk2"/>
                </a:solidFill>
                <a:latin typeface="Roboto Mono"/>
                <a:ea typeface="Roboto Mono"/>
                <a:cs typeface="Roboto Mono"/>
                <a:sym typeface="Roboto Mono"/>
              </a:rPr>
              <a:t>executeQuery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en" sz="1400">
                <a:solidFill>
                  <a:srgbClr val="008050"/>
                </a:solidFill>
                <a:latin typeface="Roboto Mono"/>
                <a:ea typeface="Roboto Mono"/>
                <a:cs typeface="Roboto Mono"/>
                <a:sym typeface="Roboto Mono"/>
              </a:rPr>
              <a:t>query</a:t>
            </a: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);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    </a:t>
            </a:r>
            <a:r>
              <a:rPr i="1" lang="en" sz="14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// </a:t>
            </a:r>
            <a:r>
              <a:rPr i="1" lang="en" sz="1400">
                <a:solidFill>
                  <a:srgbClr val="A05000"/>
                </a:solidFill>
                <a:latin typeface="Roboto Mono"/>
                <a:ea typeface="Roboto Mono"/>
                <a:cs typeface="Roboto Mono"/>
                <a:sym typeface="Roboto Mono"/>
              </a:rPr>
              <a:t>...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3"/>
              <a:buNone/>
            </a:pPr>
            <a:r>
              <a:rPr lang="en" sz="1400">
                <a:solidFill>
                  <a:srgbClr val="000000"/>
                </a:solidFill>
                <a:latin typeface="Roboto Mono"/>
                <a:ea typeface="Roboto Mono"/>
                <a:cs typeface="Roboto Mono"/>
                <a:sym typeface="Roboto Mono"/>
              </a:rPr>
              <a:t>}</a:t>
            </a:r>
            <a:endParaRPr sz="1400">
              <a:solidFill>
                <a:srgbClr val="000000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758" name="Google Shape;758;p57"/>
          <p:cNvSpPr/>
          <p:nvPr/>
        </p:nvSpPr>
        <p:spPr>
          <a:xfrm>
            <a:off x="2880350" y="1937950"/>
            <a:ext cx="3564000" cy="4248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9" name="Google Shape;759;p57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practical example: SQL Injections</a:t>
            </a:r>
            <a:endParaRPr/>
          </a:p>
        </p:txBody>
      </p:sp>
      <p:sp>
        <p:nvSpPr>
          <p:cNvPr id="760" name="Google Shape;760;p5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61" name="Google Shape;761;p57"/>
          <p:cNvSpPr txBox="1"/>
          <p:nvPr/>
        </p:nvSpPr>
        <p:spPr>
          <a:xfrm>
            <a:off x="5681050" y="1314075"/>
            <a:ext cx="2109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User input: this is dangerous!</a:t>
            </a:r>
            <a:endParaRPr sz="1600">
              <a:solidFill>
                <a:schemeClr val="l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2" name="Google Shape;762;p57"/>
          <p:cNvSpPr/>
          <p:nvPr/>
        </p:nvSpPr>
        <p:spPr>
          <a:xfrm>
            <a:off x="2548250" y="3836075"/>
            <a:ext cx="2648400" cy="2655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3" name="Google Shape;763;p57"/>
          <p:cNvSpPr txBox="1"/>
          <p:nvPr/>
        </p:nvSpPr>
        <p:spPr>
          <a:xfrm>
            <a:off x="5196650" y="3637025"/>
            <a:ext cx="2514000" cy="66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Security hotspot: 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nput must not be given by user!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58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Implementing Taint analysis</a:t>
            </a:r>
            <a:endParaRPr/>
          </a:p>
        </p:txBody>
      </p:sp>
      <p:sp>
        <p:nvSpPr>
          <p:cNvPr id="769" name="Google Shape;769;p58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Taint analysis can be implemented in different ways (e.g., boolean formulas)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We implement it as a non-relational domain</a:t>
            </a:r>
            <a:endParaRPr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bit of taintedness per variable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We will use </a:t>
            </a:r>
            <a:r>
              <a:rPr b="1" lang="en"/>
              <a:t>annotations</a:t>
            </a:r>
            <a:r>
              <a:rPr lang="en"/>
              <a:t> for detecting sources!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After the analysis, we will run a </a:t>
            </a:r>
            <a:r>
              <a:rPr b="1" lang="en"/>
              <a:t>semantic check</a:t>
            </a:r>
            <a:r>
              <a:rPr lang="en"/>
              <a:t> to find dangerous sinks!</a:t>
            </a:r>
            <a:endParaRPr/>
          </a:p>
        </p:txBody>
      </p:sp>
      <p:sp>
        <p:nvSpPr>
          <p:cNvPr id="770" name="Google Shape;770;p5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59"/>
          <p:cNvSpPr txBox="1"/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Coding demo: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Taint analysis</a:t>
            </a:r>
            <a:endParaRPr/>
          </a:p>
        </p:txBody>
      </p:sp>
      <p:sp>
        <p:nvSpPr>
          <p:cNvPr id="776" name="Google Shape;776;p5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p60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Conclusions</a:t>
            </a:r>
            <a:endParaRPr/>
          </a:p>
        </p:txBody>
      </p:sp>
      <p:sp>
        <p:nvSpPr>
          <p:cNvPr id="782" name="Google Shape;782;p6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2"/>
                </a:solidFill>
              </a:rPr>
              <a:t>‹#›</a:t>
            </a:fld>
            <a:endParaRPr>
              <a:solidFill>
                <a:schemeClr val="lt2"/>
              </a:solidFill>
            </a:endParaRPr>
          </a:p>
        </p:txBody>
      </p:sp>
      <p:sp>
        <p:nvSpPr>
          <p:cNvPr id="783" name="Google Shape;783;p60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we saw today has been taught to Master’s students for </a:t>
            </a:r>
            <a:r>
              <a:rPr b="1" lang="en"/>
              <a:t>4 years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Students are able to implement simple value abstractions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But we are also using LiSA for </a:t>
            </a:r>
            <a:r>
              <a:rPr b="1" lang="en"/>
              <a:t>research</a:t>
            </a:r>
            <a:endParaRPr b="1"/>
          </a:p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Identification of blockchain-related Go vulnerabilities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Static analysis of data-science Python programs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Early </a:t>
            </a:r>
            <a:r>
              <a:rPr lang="en"/>
              <a:t>works</a:t>
            </a:r>
            <a:r>
              <a:rPr lang="en"/>
              <a:t> on EVM bytecode, Michelson bytecode, Rust, LLVM, …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>
                <a:solidFill>
                  <a:schemeClr val="accent2"/>
                </a:solidFill>
              </a:rPr>
              <a:t>But there is still a lot to do!</a:t>
            </a:r>
            <a:endParaRPr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p61"/>
          <p:cNvSpPr txBox="1"/>
          <p:nvPr>
            <p:ph type="title"/>
          </p:nvPr>
        </p:nvSpPr>
        <p:spPr>
          <a:xfrm>
            <a:off x="475500" y="572725"/>
            <a:ext cx="82221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789" name="Google Shape;789;p6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90" name="Google Shape;790;p61"/>
          <p:cNvSpPr txBox="1"/>
          <p:nvPr>
            <p:ph idx="1" type="body"/>
          </p:nvPr>
        </p:nvSpPr>
        <p:spPr>
          <a:xfrm>
            <a:off x="475500" y="2618825"/>
            <a:ext cx="8222100" cy="174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n" sz="1400" u="sng">
                <a:solidFill>
                  <a:schemeClr val="hlink"/>
                </a:solidFill>
                <a:hlinkClick r:id="rId3"/>
              </a:rPr>
              <a:t>LiSA’s website</a:t>
            </a:r>
            <a:r>
              <a:rPr lang="en" sz="1400"/>
              <a:t>  - </a:t>
            </a:r>
            <a:r>
              <a:rPr lang="en" sz="1400" u="sng">
                <a:solidFill>
                  <a:schemeClr val="hlink"/>
                </a:solidFill>
                <a:hlinkClick r:id="rId4"/>
              </a:rPr>
              <a:t>LiSA on GitHub</a:t>
            </a:r>
            <a:r>
              <a:rPr lang="en" sz="1400"/>
              <a:t> - </a:t>
            </a:r>
            <a:r>
              <a:rPr lang="en" sz="1400" u="sng">
                <a:solidFill>
                  <a:schemeClr val="hlink"/>
                </a:solidFill>
                <a:hlinkClick r:id="rId5"/>
              </a:rPr>
              <a:t>SSV r</a:t>
            </a:r>
            <a:r>
              <a:rPr lang="en" sz="1400" u="sng">
                <a:solidFill>
                  <a:schemeClr val="hlink"/>
                </a:solidFill>
                <a:hlinkClick r:id="rId6"/>
              </a:rPr>
              <a:t>esearch group</a:t>
            </a:r>
            <a:endParaRPr sz="14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00" u="sng">
                <a:solidFill>
                  <a:schemeClr val="hlink"/>
                </a:solidFill>
                <a:hlinkClick r:id="rId7"/>
              </a:rPr>
              <a:t>Today’s code</a:t>
            </a:r>
            <a:endParaRPr sz="14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75"/>
              <a:buNone/>
            </a:pPr>
            <a:r>
              <a:rPr lang="en" sz="1400"/>
              <a:t>If you are interested for teaching and/or research, get in touch with us!</a:t>
            </a:r>
            <a:endParaRPr sz="1400"/>
          </a:p>
          <a:p>
            <a:pPr indent="0" lvl="0" marL="0" rtl="0" algn="ctr">
              <a:lnSpc>
                <a:spcPct val="95000"/>
              </a:lnSpc>
              <a:spcBef>
                <a:spcPts val="1200"/>
              </a:spcBef>
              <a:spcAft>
                <a:spcPts val="1200"/>
              </a:spcAft>
              <a:buSzPts val="275"/>
              <a:buNone/>
            </a:pPr>
            <a:r>
              <a:rPr lang="en" sz="1400" u="sng">
                <a:solidFill>
                  <a:schemeClr val="hlink"/>
                </a:solidFill>
                <a:hlinkClick r:id="rId8"/>
              </a:rPr>
              <a:t>luca.negrini@unive.it</a:t>
            </a:r>
            <a:r>
              <a:rPr lang="en" sz="1400"/>
              <a:t> </a:t>
            </a:r>
            <a:endParaRPr sz="1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7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motivations to requirements</a:t>
            </a:r>
            <a:endParaRPr/>
          </a:p>
        </p:txBody>
      </p:sp>
      <p:sp>
        <p:nvSpPr>
          <p:cNvPr id="95" name="Google Shape;95;p17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6" name="Google Shape;96;p17"/>
          <p:cNvSpPr/>
          <p:nvPr/>
        </p:nvSpPr>
        <p:spPr>
          <a:xfrm>
            <a:off x="796150" y="1154225"/>
            <a:ext cx="3608100" cy="1497000"/>
          </a:xfrm>
          <a:prstGeom prst="roundRect">
            <a:avLst>
              <a:gd fmla="val 9327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7"/>
          <p:cNvSpPr/>
          <p:nvPr/>
        </p:nvSpPr>
        <p:spPr>
          <a:xfrm rot="5400000">
            <a:off x="2428601" y="1561676"/>
            <a:ext cx="343200" cy="335700"/>
          </a:xfrm>
          <a:prstGeom prst="rightArrow">
            <a:avLst>
              <a:gd fmla="val 34239" name="adj1"/>
              <a:gd fmla="val 57035" name="adj2"/>
            </a:avLst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7"/>
          <p:cNvSpPr/>
          <p:nvPr/>
        </p:nvSpPr>
        <p:spPr>
          <a:xfrm>
            <a:off x="723200" y="1205425"/>
            <a:ext cx="3608100" cy="45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7"/>
          <p:cNvSpPr/>
          <p:nvPr/>
        </p:nvSpPr>
        <p:spPr>
          <a:xfrm>
            <a:off x="723200" y="1205300"/>
            <a:ext cx="3597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properties</a:t>
            </a:r>
            <a:endParaRPr sz="2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0" name="Google Shape;100;p17"/>
          <p:cNvSpPr/>
          <p:nvPr/>
        </p:nvSpPr>
        <p:spPr>
          <a:xfrm>
            <a:off x="796150" y="1836950"/>
            <a:ext cx="3608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Generic analysis engine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Pluggable 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analysis</a:t>
            </a: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 implementations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" name="Google Shape;101;p17"/>
          <p:cNvSpPr/>
          <p:nvPr/>
        </p:nvSpPr>
        <p:spPr>
          <a:xfrm>
            <a:off x="4739850" y="1154225"/>
            <a:ext cx="3608100" cy="1497000"/>
          </a:xfrm>
          <a:prstGeom prst="roundRect">
            <a:avLst>
              <a:gd fmla="val 9674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7"/>
          <p:cNvSpPr/>
          <p:nvPr/>
        </p:nvSpPr>
        <p:spPr>
          <a:xfrm rot="5400000">
            <a:off x="6372302" y="1561676"/>
            <a:ext cx="343200" cy="335700"/>
          </a:xfrm>
          <a:prstGeom prst="rightArrow">
            <a:avLst>
              <a:gd fmla="val 34239" name="adj1"/>
              <a:gd fmla="val 5703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4668375" y="1205425"/>
            <a:ext cx="3608100" cy="45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4752450" y="1205425"/>
            <a:ext cx="35241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different languages</a:t>
            </a:r>
            <a:endParaRPr sz="2000">
              <a:solidFill>
                <a:schemeClr val="dk1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105" name="Google Shape;105;p17"/>
          <p:cNvSpPr/>
          <p:nvPr/>
        </p:nvSpPr>
        <p:spPr>
          <a:xfrm>
            <a:off x="4739850" y="1901125"/>
            <a:ext cx="3608100" cy="7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fixed input representation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No semantic assumptions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" name="Google Shape;106;p17"/>
          <p:cNvSpPr/>
          <p:nvPr/>
        </p:nvSpPr>
        <p:spPr>
          <a:xfrm>
            <a:off x="796150" y="2843975"/>
            <a:ext cx="7551900" cy="1562100"/>
          </a:xfrm>
          <a:prstGeom prst="roundRect">
            <a:avLst>
              <a:gd fmla="val 8884" name="adj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" name="Google Shape;107;p17"/>
          <p:cNvSpPr/>
          <p:nvPr/>
        </p:nvSpPr>
        <p:spPr>
          <a:xfrm rot="5400000">
            <a:off x="4400401" y="3252526"/>
            <a:ext cx="343200" cy="335700"/>
          </a:xfrm>
          <a:prstGeom prst="rightArrow">
            <a:avLst>
              <a:gd fmla="val 34239" name="adj1"/>
              <a:gd fmla="val 57035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17"/>
          <p:cNvSpPr/>
          <p:nvPr/>
        </p:nvSpPr>
        <p:spPr>
          <a:xfrm>
            <a:off x="712425" y="2893100"/>
            <a:ext cx="7551900" cy="456900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17"/>
          <p:cNvSpPr/>
          <p:nvPr/>
        </p:nvSpPr>
        <p:spPr>
          <a:xfrm>
            <a:off x="796150" y="2893175"/>
            <a:ext cx="7479000" cy="456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easy to build upon, short pickup time, implementation ≈ definition</a:t>
            </a:r>
            <a:endParaRPr b="1" sz="20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712425" y="3591974"/>
            <a:ext cx="7619100" cy="81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Modular infrastructure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Reusable analysis components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111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300"/>
              <a:buFont typeface="Roboto"/>
              <a:buChar char="●"/>
            </a:pPr>
            <a:r>
              <a:rPr lang="en" sz="13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rPr>
              <a:t>Single responsibility of analysis components</a:t>
            </a:r>
            <a:endParaRPr sz="1300">
              <a:solidFill>
                <a:schemeClr val="l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/>
          <p:nvPr/>
        </p:nvSpPr>
        <p:spPr>
          <a:xfrm>
            <a:off x="1519625" y="1007700"/>
            <a:ext cx="6637500" cy="3128100"/>
          </a:xfrm>
          <a:prstGeom prst="roundRect">
            <a:avLst>
              <a:gd fmla="val 8832" name="adj"/>
            </a:avLst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18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 is a library</a:t>
            </a:r>
            <a:endParaRPr/>
          </a:p>
        </p:txBody>
      </p:sp>
      <p:sp>
        <p:nvSpPr>
          <p:cNvPr id="117" name="Google Shape;117;p18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18" name="Google Shape;118;p18" title="green-title-no-bg-cropped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9041" y="2392614"/>
            <a:ext cx="2185122" cy="8330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3477" y="2520550"/>
            <a:ext cx="655549" cy="6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32300" y="2481400"/>
            <a:ext cx="655549" cy="65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09205" y="2651525"/>
            <a:ext cx="393600" cy="39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64775" y="1121600"/>
            <a:ext cx="655549" cy="6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8"/>
          <p:cNvSpPr/>
          <p:nvPr/>
        </p:nvSpPr>
        <p:spPr>
          <a:xfrm rot="5400000">
            <a:off x="5063275" y="2218525"/>
            <a:ext cx="236700" cy="25335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18"/>
          <p:cNvSpPr txBox="1"/>
          <p:nvPr/>
        </p:nvSpPr>
        <p:spPr>
          <a:xfrm>
            <a:off x="3719250" y="3483025"/>
            <a:ext cx="2946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g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eneric analysis engine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pre-developed components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18"/>
          <p:cNvSpPr txBox="1"/>
          <p:nvPr/>
        </p:nvSpPr>
        <p:spPr>
          <a:xfrm>
            <a:off x="5607075" y="1121600"/>
            <a:ext cx="2727600" cy="65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configuration parameters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omponents selection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lug-in new components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18"/>
          <p:cNvSpPr txBox="1"/>
          <p:nvPr/>
        </p:nvSpPr>
        <p:spPr>
          <a:xfrm>
            <a:off x="6918075" y="3120175"/>
            <a:ext cx="12840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w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arnings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a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nd outputs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7" name="Google Shape;127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475375" y="2481425"/>
            <a:ext cx="655549" cy="655549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18"/>
          <p:cNvSpPr txBox="1"/>
          <p:nvPr/>
        </p:nvSpPr>
        <p:spPr>
          <a:xfrm>
            <a:off x="226100" y="3120175"/>
            <a:ext cx="9903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source 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18"/>
          <p:cNvSpPr txBox="1"/>
          <p:nvPr/>
        </p:nvSpPr>
        <p:spPr>
          <a:xfrm>
            <a:off x="2308000" y="3120175"/>
            <a:ext cx="990300" cy="73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" sz="16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nputs</a:t>
            </a:r>
            <a:endParaRPr sz="16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Google Shape;130;p18"/>
          <p:cNvSpPr/>
          <p:nvPr/>
        </p:nvSpPr>
        <p:spPr>
          <a:xfrm>
            <a:off x="3298300" y="2811425"/>
            <a:ext cx="616500" cy="73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p18"/>
          <p:cNvSpPr/>
          <p:nvPr/>
        </p:nvSpPr>
        <p:spPr>
          <a:xfrm>
            <a:off x="6448420" y="2811425"/>
            <a:ext cx="616500" cy="73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p18"/>
          <p:cNvSpPr/>
          <p:nvPr/>
        </p:nvSpPr>
        <p:spPr>
          <a:xfrm rot="5400000">
            <a:off x="4915600" y="2019975"/>
            <a:ext cx="531900" cy="73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p18"/>
          <p:cNvSpPr/>
          <p:nvPr/>
        </p:nvSpPr>
        <p:spPr>
          <a:xfrm>
            <a:off x="8055220" y="2811425"/>
            <a:ext cx="616500" cy="73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p18"/>
          <p:cNvSpPr/>
          <p:nvPr/>
        </p:nvSpPr>
        <p:spPr>
          <a:xfrm>
            <a:off x="1151113" y="2811425"/>
            <a:ext cx="456000" cy="73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p18"/>
          <p:cNvSpPr/>
          <p:nvPr/>
        </p:nvSpPr>
        <p:spPr>
          <a:xfrm>
            <a:off x="2204875" y="2811425"/>
            <a:ext cx="242700" cy="73800"/>
          </a:xfrm>
          <a:prstGeom prst="rightArrow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6" name="Google Shape;136;p18"/>
          <p:cNvSpPr txBox="1"/>
          <p:nvPr/>
        </p:nvSpPr>
        <p:spPr>
          <a:xfrm>
            <a:off x="1530925" y="969200"/>
            <a:ext cx="20058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rPr>
              <a:t>Full analyzer</a:t>
            </a:r>
            <a:endParaRPr sz="1800">
              <a:solidFill>
                <a:schemeClr val="dk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9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142" name="Google Shape;142;p19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Understand the high-level architecture of LiSA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Call resolution and evaluation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Statement rewriting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Memory abstraction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AutoNum type="alphaLcPeriod"/>
            </a:pPr>
            <a:r>
              <a:rPr lang="en"/>
              <a:t>Value abstraction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first value analysis: the domain of Signs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A simple </a:t>
            </a:r>
            <a:r>
              <a:rPr lang="en"/>
              <a:t>relational analysis</a:t>
            </a:r>
            <a:r>
              <a:rPr lang="en"/>
              <a:t>: the domain of Upper bounds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Products and relational analyses: the domain of Pentagons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/>
              <a:t>Information flow: the Taint analysis</a:t>
            </a:r>
            <a:endParaRPr/>
          </a:p>
        </p:txBody>
      </p:sp>
      <p:sp>
        <p:nvSpPr>
          <p:cNvPr id="143" name="Google Shape;143;p19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4" name="Google Shape;144;p19"/>
          <p:cNvSpPr txBox="1"/>
          <p:nvPr/>
        </p:nvSpPr>
        <p:spPr>
          <a:xfrm>
            <a:off x="471900" y="3885500"/>
            <a:ext cx="7878900" cy="47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2"/>
                </a:solidFill>
                <a:latin typeface="Calibri"/>
                <a:ea typeface="Calibri"/>
                <a:cs typeface="Calibri"/>
                <a:sym typeface="Calibri"/>
              </a:rPr>
              <a:t>Questions make me happy: please ask at any time!</a:t>
            </a:r>
            <a:endParaRPr sz="1800">
              <a:solidFill>
                <a:schemeClr val="accent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0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Today’s plan</a:t>
            </a:r>
            <a:endParaRPr/>
          </a:p>
        </p:txBody>
      </p:sp>
      <p:sp>
        <p:nvSpPr>
          <p:cNvPr id="150" name="Google Shape;150;p20"/>
          <p:cNvSpPr txBox="1"/>
          <p:nvPr>
            <p:ph idx="1" type="body"/>
          </p:nvPr>
        </p:nvSpPr>
        <p:spPr>
          <a:xfrm>
            <a:off x="471900" y="988875"/>
            <a:ext cx="8222100" cy="36405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800"/>
              <a:buAutoNum type="arabicPeriod"/>
            </a:pPr>
            <a:r>
              <a:rPr lang="en">
                <a:solidFill>
                  <a:schemeClr val="accent2"/>
                </a:solidFill>
              </a:rPr>
              <a:t>Understand</a:t>
            </a:r>
            <a:r>
              <a:rPr lang="en">
                <a:solidFill>
                  <a:schemeClr val="accent2"/>
                </a:solidFill>
              </a:rPr>
              <a:t> the high-level architecture of LiSA</a:t>
            </a:r>
            <a:endParaRPr>
              <a:solidFill>
                <a:schemeClr val="accent2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Call resolution and evaluation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Statement rewriting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Memory abstraction</a:t>
            </a:r>
            <a:endParaRPr>
              <a:solidFill>
                <a:srgbClr val="999999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AutoNum type="alphaLcPeriod"/>
            </a:pPr>
            <a:r>
              <a:rPr lang="en">
                <a:solidFill>
                  <a:srgbClr val="999999"/>
                </a:solidFill>
              </a:rPr>
              <a:t>Value abstraction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first value analysis: the domain of Signs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A simple relational analysis: the domain of Upper bounds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Products and relational analyses: the domain of Pentagons</a:t>
            </a:r>
            <a:endParaRPr>
              <a:solidFill>
                <a:srgbClr val="999999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800"/>
              <a:buAutoNum type="arabicPeriod"/>
            </a:pPr>
            <a:r>
              <a:rPr lang="en">
                <a:solidFill>
                  <a:srgbClr val="999999"/>
                </a:solidFill>
              </a:rPr>
              <a:t>Information flow: the Taint analysis</a:t>
            </a:r>
            <a:endParaRPr>
              <a:solidFill>
                <a:srgbClr val="999999"/>
              </a:solidFill>
            </a:endParaRPr>
          </a:p>
        </p:txBody>
      </p:sp>
      <p:sp>
        <p:nvSpPr>
          <p:cNvPr id="151" name="Google Shape;151;p20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 txBox="1"/>
          <p:nvPr>
            <p:ph type="title"/>
          </p:nvPr>
        </p:nvSpPr>
        <p:spPr>
          <a:xfrm>
            <a:off x="471900" y="120625"/>
            <a:ext cx="8222100" cy="76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LiSA’s structure</a:t>
            </a:r>
            <a:endParaRPr/>
          </a:p>
        </p:txBody>
      </p:sp>
      <p:sp>
        <p:nvSpPr>
          <p:cNvPr id="157" name="Google Shape;157;p21"/>
          <p:cNvSpPr txBox="1"/>
          <p:nvPr>
            <p:ph idx="12" type="sldNum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58" name="Google Shape;158;p21"/>
          <p:cNvGrpSpPr/>
          <p:nvPr/>
        </p:nvGrpSpPr>
        <p:grpSpPr>
          <a:xfrm>
            <a:off x="941025" y="1421875"/>
            <a:ext cx="757764" cy="389664"/>
            <a:chOff x="914400" y="914400"/>
            <a:chExt cx="757764" cy="389664"/>
          </a:xfrm>
        </p:grpSpPr>
        <p:sp>
          <p:nvSpPr>
            <p:cNvPr id="159" name="Google Shape;159;p21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0" name="Google Shape;160;p21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21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P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2" name="Google Shape;162;p21"/>
          <p:cNvGrpSpPr/>
          <p:nvPr/>
        </p:nvGrpSpPr>
        <p:grpSpPr>
          <a:xfrm>
            <a:off x="711225" y="2115313"/>
            <a:ext cx="1217364" cy="444564"/>
            <a:chOff x="914400" y="1828800"/>
            <a:chExt cx="1217364" cy="444564"/>
          </a:xfrm>
        </p:grpSpPr>
        <p:sp>
          <p:nvSpPr>
            <p:cNvPr id="163" name="Google Shape;163;p21"/>
            <p:cNvSpPr/>
            <p:nvPr/>
          </p:nvSpPr>
          <p:spPr>
            <a:xfrm>
              <a:off x="969264" y="1883664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4" name="Google Shape;164;p21"/>
            <p:cNvSpPr/>
            <p:nvPr/>
          </p:nvSpPr>
          <p:spPr>
            <a:xfrm>
              <a:off x="941832" y="1856232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21"/>
            <p:cNvSpPr/>
            <p:nvPr/>
          </p:nvSpPr>
          <p:spPr>
            <a:xfrm>
              <a:off x="914400" y="1828800"/>
              <a:ext cx="1162500" cy="389700"/>
            </a:xfrm>
            <a:prstGeom prst="roundRect">
              <a:avLst>
                <a:gd fmla="val 16667" name="adj"/>
              </a:avLst>
            </a:prstGeom>
            <a:solidFill>
              <a:schemeClr val="lt1"/>
            </a:solidFill>
            <a:ln cap="flat" cmpd="sng" w="19050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Frontend</a:t>
              </a:r>
              <a:r>
                <a:rPr baseline="-25000" i="1" lang="en">
                  <a:latin typeface="Calibri"/>
                  <a:ea typeface="Calibri"/>
                  <a:cs typeface="Calibri"/>
                  <a:sym typeface="Calibri"/>
                </a:rPr>
                <a:t>i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66" name="Google Shape;166;p21"/>
          <p:cNvCxnSpPr>
            <a:stCxn id="161" idx="2"/>
            <a:endCxn id="165" idx="0"/>
          </p:cNvCxnSpPr>
          <p:nvPr/>
        </p:nvCxnSpPr>
        <p:spPr>
          <a:xfrm>
            <a:off x="1292475" y="1756675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167" name="Google Shape;167;p21"/>
          <p:cNvGrpSpPr/>
          <p:nvPr/>
        </p:nvGrpSpPr>
        <p:grpSpPr>
          <a:xfrm>
            <a:off x="941025" y="2863638"/>
            <a:ext cx="757764" cy="389664"/>
            <a:chOff x="914400" y="914400"/>
            <a:chExt cx="757764" cy="389664"/>
          </a:xfrm>
        </p:grpSpPr>
        <p:sp>
          <p:nvSpPr>
            <p:cNvPr id="168" name="Google Shape;168;p21"/>
            <p:cNvSpPr/>
            <p:nvPr/>
          </p:nvSpPr>
          <p:spPr>
            <a:xfrm>
              <a:off x="969264" y="969264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21"/>
            <p:cNvSpPr/>
            <p:nvPr/>
          </p:nvSpPr>
          <p:spPr>
            <a:xfrm>
              <a:off x="941832" y="941832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21"/>
            <p:cNvSpPr/>
            <p:nvPr/>
          </p:nvSpPr>
          <p:spPr>
            <a:xfrm>
              <a:off x="914400" y="914400"/>
              <a:ext cx="702900" cy="334800"/>
            </a:xfrm>
            <a:prstGeom prst="rect">
              <a:avLst/>
            </a:prstGeom>
            <a:solidFill>
              <a:schemeClr val="lt1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alibri"/>
                  <a:ea typeface="Calibri"/>
                  <a:cs typeface="Calibri"/>
                  <a:sym typeface="Calibri"/>
                </a:rPr>
                <a:t>CFGs</a:t>
              </a:r>
              <a:endParaRPr baseline="-25000" i="1"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171" name="Google Shape;171;p21"/>
          <p:cNvCxnSpPr>
            <a:stCxn id="165" idx="2"/>
            <a:endCxn id="170" idx="0"/>
          </p:cNvCxnSpPr>
          <p:nvPr/>
        </p:nvCxnSpPr>
        <p:spPr>
          <a:xfrm>
            <a:off x="1292475" y="2505013"/>
            <a:ext cx="0" cy="358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72" name="Google Shape;172;p21"/>
          <p:cNvSpPr txBox="1"/>
          <p:nvPr/>
        </p:nvSpPr>
        <p:spPr>
          <a:xfrm>
            <a:off x="2814850" y="1208400"/>
            <a:ext cx="58218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Frontends are parsers that: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provide the definition of the language semantics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p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rovide the semantics of each instruction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ompile the source code to a LiSA program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21"/>
          <p:cNvSpPr txBox="1"/>
          <p:nvPr/>
        </p:nvSpPr>
        <p:spPr>
          <a:xfrm>
            <a:off x="2872200" y="2559875"/>
            <a:ext cx="58218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Why CFGs?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to get rid of control flow!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easy to compute fixpoints over graphs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can be produced in isolation by each frontend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Font typeface="Calibri"/>
              <a:buChar char="●"/>
            </a:pPr>
            <a:r>
              <a:rPr lang="en" sz="1600">
                <a:solidFill>
                  <a:schemeClr val="accent3"/>
                </a:solidFill>
                <a:latin typeface="Calibri"/>
                <a:ea typeface="Calibri"/>
                <a:cs typeface="Calibri"/>
                <a:sym typeface="Calibri"/>
              </a:rPr>
              <a:t>easily extensible…</a:t>
            </a:r>
            <a:endParaRPr sz="1600"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21"/>
          <p:cNvSpPr txBox="1"/>
          <p:nvPr/>
        </p:nvSpPr>
        <p:spPr>
          <a:xfrm>
            <a:off x="429675" y="3629850"/>
            <a:ext cx="17256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  <a:latin typeface="Calibri"/>
                <a:ea typeface="Calibri"/>
                <a:cs typeface="Calibri"/>
                <a:sym typeface="Calibri"/>
              </a:rPr>
              <a:t>language-dependent</a:t>
            </a:r>
            <a:endParaRPr>
              <a:solidFill>
                <a:schemeClr val="accent3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Custom">
  <a:themeElements>
    <a:clrScheme name="Material">
      <a:dk1>
        <a:srgbClr val="4285F4"/>
      </a:dk1>
      <a:lt1>
        <a:srgbClr val="FFFFFF"/>
      </a:lt1>
      <a:dk2>
        <a:srgbClr val="000000"/>
      </a:dk2>
      <a:lt2>
        <a:srgbClr val="424242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1A237E"/>
      </a:accent5>
      <a:accent6>
        <a:srgbClr val="F4B400"/>
      </a:accent6>
      <a:hlink>
        <a:srgbClr val="DB4437"/>
      </a:hlink>
      <a:folHlink>
        <a:srgbClr val="1A237E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